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4"/>
  </p:notesMasterIdLst>
  <p:sldIdLst>
    <p:sldId id="256" r:id="rId2"/>
    <p:sldId id="258" r:id="rId3"/>
    <p:sldId id="260" r:id="rId4"/>
    <p:sldId id="262" r:id="rId5"/>
    <p:sldId id="263" r:id="rId6"/>
    <p:sldId id="264" r:id="rId7"/>
    <p:sldId id="265" r:id="rId8"/>
    <p:sldId id="268" r:id="rId9"/>
    <p:sldId id="271" r:id="rId10"/>
    <p:sldId id="269" r:id="rId11"/>
    <p:sldId id="270"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17BA9C-9786-43F4-BA33-BABECC3A87D8}" v="726" dt="2022-11-10T17:29:53.718"/>
    <p1510:client id="{D56D1E50-FBA6-4FE4-A576-5EAE448DAEED}" v="178" dt="2022-11-10T17:37:21.962"/>
    <p1510:client id="{FE3914BA-5C90-C46D-5794-96E3DE98C2F2}" v="756" dt="2022-11-10T17:35:30.8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anston, Jamie" userId="S::james.cranston@ons.gov.uk::6a40064b-94e5-440d-86ec-2ca9474832bf" providerId="AD" clId="Web-{FE3914BA-5C90-C46D-5794-96E3DE98C2F2}"/>
    <pc:docChg chg="modSld">
      <pc:chgData name="Cranston, Jamie" userId="S::james.cranston@ons.gov.uk::6a40064b-94e5-440d-86ec-2ca9474832bf" providerId="AD" clId="Web-{FE3914BA-5C90-C46D-5794-96E3DE98C2F2}" dt="2022-11-10T17:35:30.113" v="377" actId="20577"/>
      <pc:docMkLst>
        <pc:docMk/>
      </pc:docMkLst>
      <pc:sldChg chg="modSp">
        <pc:chgData name="Cranston, Jamie" userId="S::james.cranston@ons.gov.uk::6a40064b-94e5-440d-86ec-2ca9474832bf" providerId="AD" clId="Web-{FE3914BA-5C90-C46D-5794-96E3DE98C2F2}" dt="2022-11-10T17:28:44.820" v="18" actId="20577"/>
        <pc:sldMkLst>
          <pc:docMk/>
          <pc:sldMk cId="2723719575" sldId="268"/>
        </pc:sldMkLst>
        <pc:spChg chg="mod">
          <ac:chgData name="Cranston, Jamie" userId="S::james.cranston@ons.gov.uk::6a40064b-94e5-440d-86ec-2ca9474832bf" providerId="AD" clId="Web-{FE3914BA-5C90-C46D-5794-96E3DE98C2F2}" dt="2022-11-10T17:28:44.820" v="18" actId="20577"/>
          <ac:spMkLst>
            <pc:docMk/>
            <pc:sldMk cId="2723719575" sldId="268"/>
            <ac:spMk id="6" creationId="{D931282A-6DAE-477A-A252-3AF15F399068}"/>
          </ac:spMkLst>
        </pc:spChg>
      </pc:sldChg>
      <pc:sldChg chg="modSp">
        <pc:chgData name="Cranston, Jamie" userId="S::james.cranston@ons.gov.uk::6a40064b-94e5-440d-86ec-2ca9474832bf" providerId="AD" clId="Web-{FE3914BA-5C90-C46D-5794-96E3DE98C2F2}" dt="2022-11-10T17:30:37.355" v="166" actId="20577"/>
        <pc:sldMkLst>
          <pc:docMk/>
          <pc:sldMk cId="2081092376" sldId="269"/>
        </pc:sldMkLst>
        <pc:spChg chg="mod">
          <ac:chgData name="Cranston, Jamie" userId="S::james.cranston@ons.gov.uk::6a40064b-94e5-440d-86ec-2ca9474832bf" providerId="AD" clId="Web-{FE3914BA-5C90-C46D-5794-96E3DE98C2F2}" dt="2022-11-10T17:30:37.355" v="166" actId="20577"/>
          <ac:spMkLst>
            <pc:docMk/>
            <pc:sldMk cId="2081092376" sldId="269"/>
            <ac:spMk id="6" creationId="{27CF3171-6318-40F8-A0E6-868F7C355505}"/>
          </ac:spMkLst>
        </pc:spChg>
      </pc:sldChg>
      <pc:sldChg chg="modSp">
        <pc:chgData name="Cranston, Jamie" userId="S::james.cranston@ons.gov.uk::6a40064b-94e5-440d-86ec-2ca9474832bf" providerId="AD" clId="Web-{FE3914BA-5C90-C46D-5794-96E3DE98C2F2}" dt="2022-11-10T17:35:30.113" v="377" actId="20577"/>
        <pc:sldMkLst>
          <pc:docMk/>
          <pc:sldMk cId="3609693611" sldId="270"/>
        </pc:sldMkLst>
        <pc:spChg chg="mod">
          <ac:chgData name="Cranston, Jamie" userId="S::james.cranston@ons.gov.uk::6a40064b-94e5-440d-86ec-2ca9474832bf" providerId="AD" clId="Web-{FE3914BA-5C90-C46D-5794-96E3DE98C2F2}" dt="2022-11-10T17:35:30.113" v="377" actId="20577"/>
          <ac:spMkLst>
            <pc:docMk/>
            <pc:sldMk cId="3609693611" sldId="270"/>
            <ac:spMk id="8" creationId="{129DDA17-7B52-454B-8CD2-4261D4036843}"/>
          </ac:spMkLst>
        </pc:spChg>
      </pc:sldChg>
      <pc:sldChg chg="modSp">
        <pc:chgData name="Cranston, Jamie" userId="S::james.cranston@ons.gov.uk::6a40064b-94e5-440d-86ec-2ca9474832bf" providerId="AD" clId="Web-{FE3914BA-5C90-C46D-5794-96E3DE98C2F2}" dt="2022-11-10T17:26:55.801" v="10" actId="20577"/>
        <pc:sldMkLst>
          <pc:docMk/>
          <pc:sldMk cId="492533995" sldId="271"/>
        </pc:sldMkLst>
        <pc:spChg chg="mod">
          <ac:chgData name="Cranston, Jamie" userId="S::james.cranston@ons.gov.uk::6a40064b-94e5-440d-86ec-2ca9474832bf" providerId="AD" clId="Web-{FE3914BA-5C90-C46D-5794-96E3DE98C2F2}" dt="2022-11-10T17:26:55.801" v="10" actId="20577"/>
          <ac:spMkLst>
            <pc:docMk/>
            <pc:sldMk cId="492533995" sldId="271"/>
            <ac:spMk id="5" creationId="{C5FDB35B-218A-4889-AA2E-2FD0E11D7B8D}"/>
          </ac:spMkLst>
        </pc:spChg>
      </pc:sldChg>
    </pc:docChg>
  </pc:docChgLst>
  <pc:docChgLst>
    <pc:chgData name="Jenkins, Claudia" userId="b8ecee54-ff2b-4cad-bd6c-adf734ea6d80" providerId="ADAL" clId="{D56D1E50-FBA6-4FE4-A576-5EAE448DAEED}"/>
    <pc:docChg chg="undo custSel addSld modSld modMainMaster">
      <pc:chgData name="Jenkins, Claudia" userId="b8ecee54-ff2b-4cad-bd6c-adf734ea6d80" providerId="ADAL" clId="{D56D1E50-FBA6-4FE4-A576-5EAE448DAEED}" dt="2022-11-10T17:37:21.962" v="4247" actId="20577"/>
      <pc:docMkLst>
        <pc:docMk/>
      </pc:docMkLst>
      <pc:sldChg chg="modSp mod setBg">
        <pc:chgData name="Jenkins, Claudia" userId="b8ecee54-ff2b-4cad-bd6c-adf734ea6d80" providerId="ADAL" clId="{D56D1E50-FBA6-4FE4-A576-5EAE448DAEED}" dt="2022-11-10T17:33:03.905" v="4200"/>
        <pc:sldMkLst>
          <pc:docMk/>
          <pc:sldMk cId="3653057791" sldId="256"/>
        </pc:sldMkLst>
        <pc:spChg chg="mod">
          <ac:chgData name="Jenkins, Claudia" userId="b8ecee54-ff2b-4cad-bd6c-adf734ea6d80" providerId="ADAL" clId="{D56D1E50-FBA6-4FE4-A576-5EAE448DAEED}" dt="2022-11-10T15:51:26.169" v="1781" actId="20577"/>
          <ac:spMkLst>
            <pc:docMk/>
            <pc:sldMk cId="3653057791" sldId="256"/>
            <ac:spMk id="5" creationId="{6D7FD187-32EE-46D0-A8E6-991E8AF9B103}"/>
          </ac:spMkLst>
        </pc:spChg>
      </pc:sldChg>
      <pc:sldChg chg="modSp mod">
        <pc:chgData name="Jenkins, Claudia" userId="b8ecee54-ff2b-4cad-bd6c-adf734ea6d80" providerId="ADAL" clId="{D56D1E50-FBA6-4FE4-A576-5EAE448DAEED}" dt="2022-11-10T17:25:40.724" v="4114" actId="20577"/>
        <pc:sldMkLst>
          <pc:docMk/>
          <pc:sldMk cId="1041500141" sldId="258"/>
        </pc:sldMkLst>
        <pc:spChg chg="mod">
          <ac:chgData name="Jenkins, Claudia" userId="b8ecee54-ff2b-4cad-bd6c-adf734ea6d80" providerId="ADAL" clId="{D56D1E50-FBA6-4FE4-A576-5EAE448DAEED}" dt="2022-11-10T17:25:40.724" v="4114" actId="20577"/>
          <ac:spMkLst>
            <pc:docMk/>
            <pc:sldMk cId="1041500141" sldId="258"/>
            <ac:spMk id="5" creationId="{6D7FD187-32EE-46D0-A8E6-991E8AF9B103}"/>
          </ac:spMkLst>
        </pc:spChg>
        <pc:spChg chg="mod">
          <ac:chgData name="Jenkins, Claudia" userId="b8ecee54-ff2b-4cad-bd6c-adf734ea6d80" providerId="ADAL" clId="{D56D1E50-FBA6-4FE4-A576-5EAE448DAEED}" dt="2022-11-10T17:15:01.415" v="3947" actId="20577"/>
          <ac:spMkLst>
            <pc:docMk/>
            <pc:sldMk cId="1041500141" sldId="258"/>
            <ac:spMk id="20" creationId="{4085A74E-1E1D-4677-B91E-08216365A262}"/>
          </ac:spMkLst>
        </pc:spChg>
        <pc:spChg chg="mod">
          <ac:chgData name="Jenkins, Claudia" userId="b8ecee54-ff2b-4cad-bd6c-adf734ea6d80" providerId="ADAL" clId="{D56D1E50-FBA6-4FE4-A576-5EAE448DAEED}" dt="2022-11-10T15:08:16.732" v="1708" actId="1076"/>
          <ac:spMkLst>
            <pc:docMk/>
            <pc:sldMk cId="1041500141" sldId="258"/>
            <ac:spMk id="22" creationId="{FF7186D2-AC17-449E-89C2-9F1776E896C3}"/>
          </ac:spMkLst>
        </pc:spChg>
        <pc:spChg chg="mod">
          <ac:chgData name="Jenkins, Claudia" userId="b8ecee54-ff2b-4cad-bd6c-adf734ea6d80" providerId="ADAL" clId="{D56D1E50-FBA6-4FE4-A576-5EAE448DAEED}" dt="2022-11-10T14:34:37.749" v="114" actId="20577"/>
          <ac:spMkLst>
            <pc:docMk/>
            <pc:sldMk cId="1041500141" sldId="258"/>
            <ac:spMk id="23" creationId="{F0AC5340-B274-4694-A383-799E4402A830}"/>
          </ac:spMkLst>
        </pc:spChg>
        <pc:spChg chg="mod">
          <ac:chgData name="Jenkins, Claudia" userId="b8ecee54-ff2b-4cad-bd6c-adf734ea6d80" providerId="ADAL" clId="{D56D1E50-FBA6-4FE4-A576-5EAE448DAEED}" dt="2022-11-10T14:34:47.254" v="138" actId="20577"/>
          <ac:spMkLst>
            <pc:docMk/>
            <pc:sldMk cId="1041500141" sldId="258"/>
            <ac:spMk id="24" creationId="{9C3CA6F1-DCB1-4696-B422-88150DE372B7}"/>
          </ac:spMkLst>
        </pc:spChg>
        <pc:spChg chg="mod">
          <ac:chgData name="Jenkins, Claudia" userId="b8ecee54-ff2b-4cad-bd6c-adf734ea6d80" providerId="ADAL" clId="{D56D1E50-FBA6-4FE4-A576-5EAE448DAEED}" dt="2022-11-10T15:08:26.337" v="1709" actId="1076"/>
          <ac:spMkLst>
            <pc:docMk/>
            <pc:sldMk cId="1041500141" sldId="258"/>
            <ac:spMk id="25" creationId="{9C4C012B-9B6D-413D-BD0C-E0707C9FFE41}"/>
          </ac:spMkLst>
        </pc:spChg>
      </pc:sldChg>
      <pc:sldChg chg="modSp mod">
        <pc:chgData name="Jenkins, Claudia" userId="b8ecee54-ff2b-4cad-bd6c-adf734ea6d80" providerId="ADAL" clId="{D56D1E50-FBA6-4FE4-A576-5EAE448DAEED}" dt="2022-11-10T17:32:28.842" v="4198" actId="20577"/>
        <pc:sldMkLst>
          <pc:docMk/>
          <pc:sldMk cId="1051031042" sldId="260"/>
        </pc:sldMkLst>
        <pc:spChg chg="mod">
          <ac:chgData name="Jenkins, Claudia" userId="b8ecee54-ff2b-4cad-bd6c-adf734ea6d80" providerId="ADAL" clId="{D56D1E50-FBA6-4FE4-A576-5EAE448DAEED}" dt="2022-11-10T16:42:42.624" v="3038" actId="20577"/>
          <ac:spMkLst>
            <pc:docMk/>
            <pc:sldMk cId="1051031042" sldId="260"/>
            <ac:spMk id="2" creationId="{231A854C-6686-4DA0-87C2-AB9C33C97093}"/>
          </ac:spMkLst>
        </pc:spChg>
        <pc:spChg chg="mod">
          <ac:chgData name="Jenkins, Claudia" userId="b8ecee54-ff2b-4cad-bd6c-adf734ea6d80" providerId="ADAL" clId="{D56D1E50-FBA6-4FE4-A576-5EAE448DAEED}" dt="2022-11-10T17:32:28.842" v="4198" actId="20577"/>
          <ac:spMkLst>
            <pc:docMk/>
            <pc:sldMk cId="1051031042" sldId="260"/>
            <ac:spMk id="3" creationId="{7E855F3F-A0AF-4C20-9525-0B56592B80B4}"/>
          </ac:spMkLst>
        </pc:spChg>
        <pc:spChg chg="mod">
          <ac:chgData name="Jenkins, Claudia" userId="b8ecee54-ff2b-4cad-bd6c-adf734ea6d80" providerId="ADAL" clId="{D56D1E50-FBA6-4FE4-A576-5EAE448DAEED}" dt="2022-11-10T16:41:36.257" v="3016" actId="14100"/>
          <ac:spMkLst>
            <pc:docMk/>
            <pc:sldMk cId="1051031042" sldId="260"/>
            <ac:spMk id="6" creationId="{D1877508-14F1-4F0F-A41F-19144852D2B1}"/>
          </ac:spMkLst>
        </pc:spChg>
      </pc:sldChg>
      <pc:sldChg chg="modSp mod">
        <pc:chgData name="Jenkins, Claudia" userId="b8ecee54-ff2b-4cad-bd6c-adf734ea6d80" providerId="ADAL" clId="{D56D1E50-FBA6-4FE4-A576-5EAE448DAEED}" dt="2022-11-10T17:15:49.450" v="3954" actId="5793"/>
        <pc:sldMkLst>
          <pc:docMk/>
          <pc:sldMk cId="152852850" sldId="262"/>
        </pc:sldMkLst>
        <pc:spChg chg="mod">
          <ac:chgData name="Jenkins, Claudia" userId="b8ecee54-ff2b-4cad-bd6c-adf734ea6d80" providerId="ADAL" clId="{D56D1E50-FBA6-4FE4-A576-5EAE448DAEED}" dt="2022-11-10T17:15:49.450" v="3954" actId="5793"/>
          <ac:spMkLst>
            <pc:docMk/>
            <pc:sldMk cId="152852850" sldId="262"/>
            <ac:spMk id="2" creationId="{231A854C-6686-4DA0-87C2-AB9C33C97093}"/>
          </ac:spMkLst>
        </pc:spChg>
      </pc:sldChg>
      <pc:sldChg chg="modSp mod">
        <pc:chgData name="Jenkins, Claudia" userId="b8ecee54-ff2b-4cad-bd6c-adf734ea6d80" providerId="ADAL" clId="{D56D1E50-FBA6-4FE4-A576-5EAE448DAEED}" dt="2022-11-10T16:06:18.351" v="2170" actId="13926"/>
        <pc:sldMkLst>
          <pc:docMk/>
          <pc:sldMk cId="355007164" sldId="263"/>
        </pc:sldMkLst>
        <pc:spChg chg="mod">
          <ac:chgData name="Jenkins, Claudia" userId="b8ecee54-ff2b-4cad-bd6c-adf734ea6d80" providerId="ADAL" clId="{D56D1E50-FBA6-4FE4-A576-5EAE448DAEED}" dt="2022-11-10T16:06:18.351" v="2170" actId="13926"/>
          <ac:spMkLst>
            <pc:docMk/>
            <pc:sldMk cId="355007164" sldId="263"/>
            <ac:spMk id="2" creationId="{231A854C-6686-4DA0-87C2-AB9C33C97093}"/>
          </ac:spMkLst>
        </pc:spChg>
      </pc:sldChg>
      <pc:sldChg chg="modSp mod modNotesTx">
        <pc:chgData name="Jenkins, Claudia" userId="b8ecee54-ff2b-4cad-bd6c-adf734ea6d80" providerId="ADAL" clId="{D56D1E50-FBA6-4FE4-A576-5EAE448DAEED}" dt="2022-11-10T15:12:14.646" v="1755" actId="20577"/>
        <pc:sldMkLst>
          <pc:docMk/>
          <pc:sldMk cId="534625982" sldId="265"/>
        </pc:sldMkLst>
        <pc:spChg chg="mod">
          <ac:chgData name="Jenkins, Claudia" userId="b8ecee54-ff2b-4cad-bd6c-adf734ea6d80" providerId="ADAL" clId="{D56D1E50-FBA6-4FE4-A576-5EAE448DAEED}" dt="2022-11-10T14:57:25.260" v="1138" actId="115"/>
          <ac:spMkLst>
            <pc:docMk/>
            <pc:sldMk cId="534625982" sldId="265"/>
            <ac:spMk id="4" creationId="{DE023F12-CFCA-4A6E-BDE3-4412EBF22DD0}"/>
          </ac:spMkLst>
        </pc:spChg>
        <pc:spChg chg="mod">
          <ac:chgData name="Jenkins, Claudia" userId="b8ecee54-ff2b-4cad-bd6c-adf734ea6d80" providerId="ADAL" clId="{D56D1E50-FBA6-4FE4-A576-5EAE448DAEED}" dt="2022-11-10T14:59:54.545" v="1625" actId="20577"/>
          <ac:spMkLst>
            <pc:docMk/>
            <pc:sldMk cId="534625982" sldId="265"/>
            <ac:spMk id="5" creationId="{8E060BE3-20D6-4570-B6DD-050CD70EAF71}"/>
          </ac:spMkLst>
        </pc:spChg>
      </pc:sldChg>
      <pc:sldChg chg="modSp mod">
        <pc:chgData name="Jenkins, Claudia" userId="b8ecee54-ff2b-4cad-bd6c-adf734ea6d80" providerId="ADAL" clId="{D56D1E50-FBA6-4FE4-A576-5EAE448DAEED}" dt="2022-11-10T16:40:38.272" v="3013" actId="20577"/>
        <pc:sldMkLst>
          <pc:docMk/>
          <pc:sldMk cId="2281829678" sldId="266"/>
        </pc:sldMkLst>
        <pc:spChg chg="mod">
          <ac:chgData name="Jenkins, Claudia" userId="b8ecee54-ff2b-4cad-bd6c-adf734ea6d80" providerId="ADAL" clId="{D56D1E50-FBA6-4FE4-A576-5EAE448DAEED}" dt="2022-11-10T16:40:38.272" v="3013" actId="20577"/>
          <ac:spMkLst>
            <pc:docMk/>
            <pc:sldMk cId="2281829678" sldId="266"/>
            <ac:spMk id="3" creationId="{DD354347-1A62-48FC-ABA8-95350C56EECE}"/>
          </ac:spMkLst>
        </pc:spChg>
      </pc:sldChg>
      <pc:sldChg chg="modSp mod modNotesTx">
        <pc:chgData name="Jenkins, Claudia" userId="b8ecee54-ff2b-4cad-bd6c-adf734ea6d80" providerId="ADAL" clId="{D56D1E50-FBA6-4FE4-A576-5EAE448DAEED}" dt="2022-11-10T17:37:21.962" v="4247" actId="20577"/>
        <pc:sldMkLst>
          <pc:docMk/>
          <pc:sldMk cId="2723719575" sldId="268"/>
        </pc:sldMkLst>
        <pc:spChg chg="mod">
          <ac:chgData name="Jenkins, Claudia" userId="b8ecee54-ff2b-4cad-bd6c-adf734ea6d80" providerId="ADAL" clId="{D56D1E50-FBA6-4FE4-A576-5EAE448DAEED}" dt="2022-11-10T17:35:45.644" v="4245" actId="313"/>
          <ac:spMkLst>
            <pc:docMk/>
            <pc:sldMk cId="2723719575" sldId="268"/>
            <ac:spMk id="5" creationId="{8E060BE3-20D6-4570-B6DD-050CD70EAF71}"/>
          </ac:spMkLst>
        </pc:spChg>
        <pc:spChg chg="mod">
          <ac:chgData name="Jenkins, Claudia" userId="b8ecee54-ff2b-4cad-bd6c-adf734ea6d80" providerId="ADAL" clId="{D56D1E50-FBA6-4FE4-A576-5EAE448DAEED}" dt="2022-11-10T17:12:58.776" v="3941" actId="20577"/>
          <ac:spMkLst>
            <pc:docMk/>
            <pc:sldMk cId="2723719575" sldId="268"/>
            <ac:spMk id="6" creationId="{D931282A-6DAE-477A-A252-3AF15F399068}"/>
          </ac:spMkLst>
        </pc:spChg>
      </pc:sldChg>
      <pc:sldChg chg="addSp delSp modSp mod">
        <pc:chgData name="Jenkins, Claudia" userId="b8ecee54-ff2b-4cad-bd6c-adf734ea6d80" providerId="ADAL" clId="{D56D1E50-FBA6-4FE4-A576-5EAE448DAEED}" dt="2022-11-10T17:36:05.613" v="4246" actId="1076"/>
        <pc:sldMkLst>
          <pc:docMk/>
          <pc:sldMk cId="2081092376" sldId="269"/>
        </pc:sldMkLst>
        <pc:spChg chg="mod">
          <ac:chgData name="Jenkins, Claudia" userId="b8ecee54-ff2b-4cad-bd6c-adf734ea6d80" providerId="ADAL" clId="{D56D1E50-FBA6-4FE4-A576-5EAE448DAEED}" dt="2022-11-10T17:23:47.334" v="4088" actId="20577"/>
          <ac:spMkLst>
            <pc:docMk/>
            <pc:sldMk cId="2081092376" sldId="269"/>
            <ac:spMk id="5" creationId="{FD00D2FE-8712-450E-9E86-127831A09F05}"/>
          </ac:spMkLst>
        </pc:spChg>
        <pc:spChg chg="mod">
          <ac:chgData name="Jenkins, Claudia" userId="b8ecee54-ff2b-4cad-bd6c-adf734ea6d80" providerId="ADAL" clId="{D56D1E50-FBA6-4FE4-A576-5EAE448DAEED}" dt="2022-11-10T17:36:05.613" v="4246" actId="1076"/>
          <ac:spMkLst>
            <pc:docMk/>
            <pc:sldMk cId="2081092376" sldId="269"/>
            <ac:spMk id="6" creationId="{27CF3171-6318-40F8-A0E6-868F7C355505}"/>
          </ac:spMkLst>
        </pc:spChg>
        <pc:spChg chg="add del mod">
          <ac:chgData name="Jenkins, Claudia" userId="b8ecee54-ff2b-4cad-bd6c-adf734ea6d80" providerId="ADAL" clId="{D56D1E50-FBA6-4FE4-A576-5EAE448DAEED}" dt="2022-11-10T17:23:51.709" v="4091"/>
          <ac:spMkLst>
            <pc:docMk/>
            <pc:sldMk cId="2081092376" sldId="269"/>
            <ac:spMk id="7" creationId="{5B221A7A-8DAB-4F02-B76A-3D8D7007D85A}"/>
          </ac:spMkLst>
        </pc:spChg>
        <pc:spChg chg="add del mod">
          <ac:chgData name="Jenkins, Claudia" userId="b8ecee54-ff2b-4cad-bd6c-adf734ea6d80" providerId="ADAL" clId="{D56D1E50-FBA6-4FE4-A576-5EAE448DAEED}" dt="2022-11-10T14:13:42.587" v="13"/>
          <ac:spMkLst>
            <pc:docMk/>
            <pc:sldMk cId="2081092376" sldId="269"/>
            <ac:spMk id="8" creationId="{C05F8E09-2797-4F40-B984-C4BBC0883112}"/>
          </ac:spMkLst>
        </pc:spChg>
      </pc:sldChg>
      <pc:sldChg chg="addSp delSp modSp mod">
        <pc:chgData name="Jenkins, Claudia" userId="b8ecee54-ff2b-4cad-bd6c-adf734ea6d80" providerId="ADAL" clId="{D56D1E50-FBA6-4FE4-A576-5EAE448DAEED}" dt="2022-11-10T17:31:32.731" v="4172" actId="20577"/>
        <pc:sldMkLst>
          <pc:docMk/>
          <pc:sldMk cId="3609693611" sldId="270"/>
        </pc:sldMkLst>
        <pc:spChg chg="mod">
          <ac:chgData name="Jenkins, Claudia" userId="b8ecee54-ff2b-4cad-bd6c-adf734ea6d80" providerId="ADAL" clId="{D56D1E50-FBA6-4FE4-A576-5EAE448DAEED}" dt="2022-11-10T16:00:55.513" v="2027" actId="20577"/>
          <ac:spMkLst>
            <pc:docMk/>
            <pc:sldMk cId="3609693611" sldId="270"/>
            <ac:spMk id="4" creationId="{370A8BE2-7632-4B79-8E83-9D8CD3DDDC91}"/>
          </ac:spMkLst>
        </pc:spChg>
        <pc:spChg chg="add del mod">
          <ac:chgData name="Jenkins, Claudia" userId="b8ecee54-ff2b-4cad-bd6c-adf734ea6d80" providerId="ADAL" clId="{D56D1E50-FBA6-4FE4-A576-5EAE448DAEED}" dt="2022-11-10T17:05:59.347" v="3502" actId="478"/>
          <ac:spMkLst>
            <pc:docMk/>
            <pc:sldMk cId="3609693611" sldId="270"/>
            <ac:spMk id="5" creationId="{4F6C1C25-04D6-4A47-8534-E36FB1587613}"/>
          </ac:spMkLst>
        </pc:spChg>
        <pc:spChg chg="add mod">
          <ac:chgData name="Jenkins, Claudia" userId="b8ecee54-ff2b-4cad-bd6c-adf734ea6d80" providerId="ADAL" clId="{D56D1E50-FBA6-4FE4-A576-5EAE448DAEED}" dt="2022-11-10T17:07:33.446" v="3541" actId="1076"/>
          <ac:spMkLst>
            <pc:docMk/>
            <pc:sldMk cId="3609693611" sldId="270"/>
            <ac:spMk id="6" creationId="{B2F62640-8222-43E3-B3E9-001D5382FD8D}"/>
          </ac:spMkLst>
        </pc:spChg>
        <pc:spChg chg="add mod">
          <ac:chgData name="Jenkins, Claudia" userId="b8ecee54-ff2b-4cad-bd6c-adf734ea6d80" providerId="ADAL" clId="{D56D1E50-FBA6-4FE4-A576-5EAE448DAEED}" dt="2022-11-10T17:31:32.731" v="4172" actId="20577"/>
          <ac:spMkLst>
            <pc:docMk/>
            <pc:sldMk cId="3609693611" sldId="270"/>
            <ac:spMk id="8" creationId="{129DDA17-7B52-454B-8CD2-4261D4036843}"/>
          </ac:spMkLst>
        </pc:spChg>
        <pc:picChg chg="add mod">
          <ac:chgData name="Jenkins, Claudia" userId="b8ecee54-ff2b-4cad-bd6c-adf734ea6d80" providerId="ADAL" clId="{D56D1E50-FBA6-4FE4-A576-5EAE448DAEED}" dt="2022-11-10T17:13:53.172" v="3943" actId="1076"/>
          <ac:picMkLst>
            <pc:docMk/>
            <pc:sldMk cId="3609693611" sldId="270"/>
            <ac:picMk id="7" creationId="{1274E011-D8A4-4A70-9412-D6D4E7B44590}"/>
          </ac:picMkLst>
        </pc:picChg>
      </pc:sldChg>
      <pc:sldChg chg="addSp delSp modSp new mod">
        <pc:chgData name="Jenkins, Claudia" userId="b8ecee54-ff2b-4cad-bd6c-adf734ea6d80" providerId="ADAL" clId="{D56D1E50-FBA6-4FE4-A576-5EAE448DAEED}" dt="2022-11-10T17:26:31.407" v="4121" actId="1076"/>
        <pc:sldMkLst>
          <pc:docMk/>
          <pc:sldMk cId="492533995" sldId="271"/>
        </pc:sldMkLst>
        <pc:spChg chg="del">
          <ac:chgData name="Jenkins, Claudia" userId="b8ecee54-ff2b-4cad-bd6c-adf734ea6d80" providerId="ADAL" clId="{D56D1E50-FBA6-4FE4-A576-5EAE448DAEED}" dt="2022-11-10T17:23:27.135" v="4082" actId="478"/>
          <ac:spMkLst>
            <pc:docMk/>
            <pc:sldMk cId="492533995" sldId="271"/>
            <ac:spMk id="2" creationId="{9BF90826-137E-462D-A303-EBC9F394262A}"/>
          </ac:spMkLst>
        </pc:spChg>
        <pc:spChg chg="del">
          <ac:chgData name="Jenkins, Claudia" userId="b8ecee54-ff2b-4cad-bd6c-adf734ea6d80" providerId="ADAL" clId="{D56D1E50-FBA6-4FE4-A576-5EAE448DAEED}" dt="2022-11-10T17:23:28.255" v="4083" actId="478"/>
          <ac:spMkLst>
            <pc:docMk/>
            <pc:sldMk cId="492533995" sldId="271"/>
            <ac:spMk id="3" creationId="{D84B450F-E254-4287-9ECA-4559AA2DE8CF}"/>
          </ac:spMkLst>
        </pc:spChg>
        <pc:spChg chg="add mod">
          <ac:chgData name="Jenkins, Claudia" userId="b8ecee54-ff2b-4cad-bd6c-adf734ea6d80" providerId="ADAL" clId="{D56D1E50-FBA6-4FE4-A576-5EAE448DAEED}" dt="2022-11-10T17:26:29.202" v="4120" actId="14100"/>
          <ac:spMkLst>
            <pc:docMk/>
            <pc:sldMk cId="492533995" sldId="271"/>
            <ac:spMk id="5" creationId="{C5FDB35B-218A-4889-AA2E-2FD0E11D7B8D}"/>
          </ac:spMkLst>
        </pc:spChg>
        <pc:spChg chg="add mod">
          <ac:chgData name="Jenkins, Claudia" userId="b8ecee54-ff2b-4cad-bd6c-adf734ea6d80" providerId="ADAL" clId="{D56D1E50-FBA6-4FE4-A576-5EAE448DAEED}" dt="2022-11-10T17:26:23.687" v="4118" actId="1076"/>
          <ac:spMkLst>
            <pc:docMk/>
            <pc:sldMk cId="492533995" sldId="271"/>
            <ac:spMk id="6" creationId="{E7741ACB-0030-4E9D-9BEE-686886DD20E0}"/>
          </ac:spMkLst>
        </pc:spChg>
        <pc:picChg chg="add mod">
          <ac:chgData name="Jenkins, Claudia" userId="b8ecee54-ff2b-4cad-bd6c-adf734ea6d80" providerId="ADAL" clId="{D56D1E50-FBA6-4FE4-A576-5EAE448DAEED}" dt="2022-11-10T17:26:31.407" v="4121" actId="1076"/>
          <ac:picMkLst>
            <pc:docMk/>
            <pc:sldMk cId="492533995" sldId="271"/>
            <ac:picMk id="7170" creationId="{C1A4278D-1470-4354-89CF-56A7D21707A3}"/>
          </ac:picMkLst>
        </pc:picChg>
      </pc:sldChg>
      <pc:sldMasterChg chg="setBg modSldLayout">
        <pc:chgData name="Jenkins, Claudia" userId="b8ecee54-ff2b-4cad-bd6c-adf734ea6d80" providerId="ADAL" clId="{D56D1E50-FBA6-4FE4-A576-5EAE448DAEED}" dt="2022-11-10T17:33:03.905" v="4200"/>
        <pc:sldMasterMkLst>
          <pc:docMk/>
          <pc:sldMasterMk cId="1868669961" sldId="2147483720"/>
        </pc:sldMasterMkLst>
        <pc:sldLayoutChg chg="setBg">
          <pc:chgData name="Jenkins, Claudia" userId="b8ecee54-ff2b-4cad-bd6c-adf734ea6d80" providerId="ADAL" clId="{D56D1E50-FBA6-4FE4-A576-5EAE448DAEED}" dt="2022-11-10T17:33:03.905" v="4200"/>
          <pc:sldLayoutMkLst>
            <pc:docMk/>
            <pc:sldMasterMk cId="1868669961" sldId="2147483720"/>
            <pc:sldLayoutMk cId="3763046715" sldId="2147483721"/>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2556532237" sldId="2147483722"/>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2820253892" sldId="2147483723"/>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258748761" sldId="2147483724"/>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013974050" sldId="2147483725"/>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678360768" sldId="2147483726"/>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2626355722" sldId="2147483727"/>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1103276676" sldId="2147483728"/>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378401182" sldId="2147483729"/>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92369153" sldId="2147483730"/>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468559208" sldId="2147483731"/>
          </pc:sldLayoutMkLst>
        </pc:sldLayoutChg>
      </pc:sldMasterChg>
    </pc:docChg>
  </pc:docChgLst>
  <pc:docChgLst>
    <pc:chgData name="Seiler Vellame, Dorothea" userId="S::dorothea.seiler.vellame@ons.gov.uk::81f90816-ef2c-4b26-bf04-0b07904742da" providerId="AD" clId="Web-{A417BA9C-9786-43F4-BA33-BABECC3A87D8}"/>
    <pc:docChg chg="modSld">
      <pc:chgData name="Seiler Vellame, Dorothea" userId="S::dorothea.seiler.vellame@ons.gov.uk::81f90816-ef2c-4b26-bf04-0b07904742da" providerId="AD" clId="Web-{A417BA9C-9786-43F4-BA33-BABECC3A87D8}" dt="2022-11-10T17:29:47.968" v="363" actId="20577"/>
      <pc:docMkLst>
        <pc:docMk/>
      </pc:docMkLst>
      <pc:sldChg chg="modSp">
        <pc:chgData name="Seiler Vellame, Dorothea" userId="S::dorothea.seiler.vellame@ons.gov.uk::81f90816-ef2c-4b26-bf04-0b07904742da" providerId="AD" clId="Web-{A417BA9C-9786-43F4-BA33-BABECC3A87D8}" dt="2022-11-10T17:29:47.968" v="363" actId="20577"/>
        <pc:sldMkLst>
          <pc:docMk/>
          <pc:sldMk cId="2081092376" sldId="269"/>
        </pc:sldMkLst>
        <pc:spChg chg="mod">
          <ac:chgData name="Seiler Vellame, Dorothea" userId="S::dorothea.seiler.vellame@ons.gov.uk::81f90816-ef2c-4b26-bf04-0b07904742da" providerId="AD" clId="Web-{A417BA9C-9786-43F4-BA33-BABECC3A87D8}" dt="2022-11-10T17:29:47.968" v="363" actId="20577"/>
          <ac:spMkLst>
            <pc:docMk/>
            <pc:sldMk cId="2081092376" sldId="269"/>
            <ac:spMk id="6" creationId="{27CF3171-6318-40F8-A0E6-868F7C355505}"/>
          </ac:spMkLst>
        </pc:spChg>
      </pc:sldChg>
    </pc:docChg>
  </pc:docChgLst>
</pc:chgInfo>
</file>

<file path=ppt/media/image1.jpeg>
</file>

<file path=ppt/media/image10.png>
</file>

<file path=ppt/media/image11.png>
</file>

<file path=ppt/media/image12.png>
</file>

<file path=ppt/media/image13.jpeg>
</file>

<file path=ppt/media/image14.png>
</file>

<file path=ppt/media/image15.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07F217-7329-4F80-B433-9686A5A51F3D}" type="datetimeFigureOut">
              <a:rPr lang="en-GB" smtClean="0"/>
              <a:t>10/11/2022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89E017-C7E8-4900-815B-41A3B81CC36E}" type="slidenum">
              <a:rPr lang="en-GB" smtClean="0"/>
              <a:t>‹#›</a:t>
            </a:fld>
            <a:endParaRPr lang="en-GB"/>
          </a:p>
        </p:txBody>
      </p:sp>
    </p:spTree>
    <p:extLst>
      <p:ext uri="{BB962C8B-B14F-4D97-AF65-F5344CB8AC3E}">
        <p14:creationId xmlns:p14="http://schemas.microsoft.com/office/powerpoint/2010/main" val="17008878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189E017-C7E8-4900-815B-41A3B81CC36E}" type="slidenum">
              <a:rPr lang="en-GB" smtClean="0"/>
              <a:t>3</a:t>
            </a:fld>
            <a:endParaRPr lang="en-GB"/>
          </a:p>
        </p:txBody>
      </p:sp>
    </p:spTree>
    <p:extLst>
      <p:ext uri="{BB962C8B-B14F-4D97-AF65-F5344CB8AC3E}">
        <p14:creationId xmlns:p14="http://schemas.microsoft.com/office/powerpoint/2010/main" val="696257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189E017-C7E8-4900-815B-41A3B81CC36E}" type="slidenum">
              <a:rPr lang="en-GB" smtClean="0"/>
              <a:t>5</a:t>
            </a:fld>
            <a:endParaRPr lang="en-GB"/>
          </a:p>
        </p:txBody>
      </p:sp>
    </p:spTree>
    <p:extLst>
      <p:ext uri="{BB962C8B-B14F-4D97-AF65-F5344CB8AC3E}">
        <p14:creationId xmlns:p14="http://schemas.microsoft.com/office/powerpoint/2010/main" val="9244769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No cleaning for additional </a:t>
            </a:r>
          </a:p>
        </p:txBody>
      </p:sp>
      <p:sp>
        <p:nvSpPr>
          <p:cNvPr id="4" name="Slide Number Placeholder 3"/>
          <p:cNvSpPr>
            <a:spLocks noGrp="1"/>
          </p:cNvSpPr>
          <p:nvPr>
            <p:ph type="sldNum" sz="quarter" idx="5"/>
          </p:nvPr>
        </p:nvSpPr>
        <p:spPr/>
        <p:txBody>
          <a:bodyPr/>
          <a:lstStyle/>
          <a:p>
            <a:fld id="{3189E017-C7E8-4900-815B-41A3B81CC36E}" type="slidenum">
              <a:rPr lang="en-GB" smtClean="0"/>
              <a:t>7</a:t>
            </a:fld>
            <a:endParaRPr lang="en-GB"/>
          </a:p>
        </p:txBody>
      </p:sp>
    </p:spTree>
    <p:extLst>
      <p:ext uri="{BB962C8B-B14F-4D97-AF65-F5344CB8AC3E}">
        <p14:creationId xmlns:p14="http://schemas.microsoft.com/office/powerpoint/2010/main" val="3539050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189E017-C7E8-4900-815B-41A3B81CC36E}" type="slidenum">
              <a:rPr lang="en-GB" smtClean="0"/>
              <a:t>8</a:t>
            </a:fld>
            <a:endParaRPr lang="en-GB"/>
          </a:p>
        </p:txBody>
      </p:sp>
    </p:spTree>
    <p:extLst>
      <p:ext uri="{BB962C8B-B14F-4D97-AF65-F5344CB8AC3E}">
        <p14:creationId xmlns:p14="http://schemas.microsoft.com/office/powerpoint/2010/main" val="2332986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F48DB-F9F7-4AE2-BF85-E555FF0C2EF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5076E20-CF58-41D4-8644-BBD41E6025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65165E0-96F3-4B3F-93E8-A8522CBA76BD}"/>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6C8C16B3-B127-4FD4-B1E7-C2F48AD6E5E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8F2EF4E-5E96-42E9-93CF-83B97C490F5D}"/>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763046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75BD-3A4A-4F28-8301-D9445FFC2383}"/>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96DC51A-56CB-4053-B358-D79D0197B3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89BB9FA-F93F-4322-B430-81B1DFB0D4E8}"/>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439EEF18-C9BE-4ADF-AB58-6C3A726D48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6E10AB-CD9E-440B-AFD0-73122EFA86D5}"/>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92369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DCB0B5-EC63-4937-AF54-5754F3C3A8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23D10F9-51F6-4BC3-B9AC-E28731A520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25B941D-FB81-469D-8F8E-AAD911F44589}"/>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5EA9C440-1474-4A0A-A428-F8D57B8B30C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3F8C94A-26FA-48D7-A966-5B18687C165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46855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F2E1A-D733-4DCE-929B-6619A65B46E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66CBD6A-F766-46BD-860E-1A8A71E7F6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7317474-6D46-490B-A107-8050726811BC}"/>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FFE735AB-A41E-44D6-B5B3-09A2245B26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E8E839-A358-4C0C-953F-D8CD9808814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556532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6E2E5-CA76-480B-BC9E-AA728759DF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35513A2-302D-423A-A2E0-0078C1F581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0ADCD4-FDC8-4533-AF96-08A70823F2FA}"/>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E3E84CA6-E066-48BD-8225-6BEA27E83BE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588C334-6B62-4459-9122-925FDB695D36}"/>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820253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F92AF-1CA2-454F-A682-142B5B15F2A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10F9319-CFF4-47C8-9945-926F38C7D6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08E63F6-2535-4CA2-8DE0-CC1C36D564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B089DAF-5847-4A7D-B16A-0C4BEFD1FF86}"/>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B757B67A-8175-45FB-9627-378E8FC5CC8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13C14D5-FD81-4015-81FB-AA99ADE56DD8}"/>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258748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C9DEE-C2E1-47F3-8E85-51944DA11AC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321A12E-8298-4935-A6AE-8BCB856887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EE456A-EAE8-42EE-9942-6715388D81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5981ED4F-E93E-4F73-A901-87E5E551FC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D659BA6-E124-4C29-A4F5-93DA519E14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66B669F8-B65F-4D0B-A67C-9246A6C8C941}"/>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8" name="Footer Placeholder 7">
            <a:extLst>
              <a:ext uri="{FF2B5EF4-FFF2-40B4-BE49-F238E27FC236}">
                <a16:creationId xmlns:a16="http://schemas.microsoft.com/office/drawing/2014/main" id="{72ABE0D1-19A7-441A-B269-D8EB9E7A534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7C6060C-B3B6-4DBA-AC99-8A909C5BF20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013974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3481E-5DF2-4174-95F8-CFAF28A137C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5EEFE09-BC44-44D9-8CC5-61D032232B0E}"/>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4" name="Footer Placeholder 3">
            <a:extLst>
              <a:ext uri="{FF2B5EF4-FFF2-40B4-BE49-F238E27FC236}">
                <a16:creationId xmlns:a16="http://schemas.microsoft.com/office/drawing/2014/main" id="{F40F7DA3-AD58-49CC-BD76-8099AF44FA7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22CB411-A791-47CF-AC4C-994BF6B47621}"/>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678360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7CD8C6-A670-4997-BF7A-DB09E1D2B29C}"/>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3" name="Footer Placeholder 2">
            <a:extLst>
              <a:ext uri="{FF2B5EF4-FFF2-40B4-BE49-F238E27FC236}">
                <a16:creationId xmlns:a16="http://schemas.microsoft.com/office/drawing/2014/main" id="{3E05C554-5E73-41A7-BF0C-6FD5B1C31DA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7F9A826-5BA6-4B71-AE91-06A5A42EBD24}"/>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626355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AE3E1-5695-4EE5-9B0A-537D714F06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547D5FE-C6D9-49E6-BB23-10BF71014F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5172839-3E31-4C6F-9CBA-B10984BC5C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58396E-ED46-4A29-A1B4-23FB07EC0B27}"/>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C8DEF291-1B56-46C8-A95C-E96587E5622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D9B2467-717D-4EF6-8B82-E6BE355167FA}"/>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1103276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18707-F436-4B62-B8AE-B555C89001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DC0DFD57-3663-411B-8B76-2BEA389067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C5EF1917-9555-4E74-8488-6E681633AA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E25E8C-28E8-41A3-BD20-A4E776774D97}"/>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FD28A56A-5A3F-49D3-B1BF-A93C77711A2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925AAA-1434-4FB6-867B-1E7EE50642BD}"/>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3784011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303EFA-9456-4587-9048-7B6A741340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552560C-CC63-4BEC-99CC-353481E096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C3B4C8F-07CC-40C9-AF7C-5F09612019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9BF226FC-9151-45C4-90F6-CCD7BDDB91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E828BC3-BA9E-4528-B132-D91AE80404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EA93B1-25B1-4634-A420-9F5B985B557D}" type="slidenum">
              <a:rPr lang="en-GB" smtClean="0"/>
              <a:t>‹#›</a:t>
            </a:fld>
            <a:endParaRPr lang="en-GB"/>
          </a:p>
        </p:txBody>
      </p:sp>
    </p:spTree>
    <p:extLst>
      <p:ext uri="{BB962C8B-B14F-4D97-AF65-F5344CB8AC3E}">
        <p14:creationId xmlns:p14="http://schemas.microsoft.com/office/powerpoint/2010/main" val="186866996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socialblade.com/" TargetMode="External"/><Relationship Id="rId3" Type="http://schemas.openxmlformats.org/officeDocument/2006/relationships/hyperlink" Target="https://www.gov.uk/government/publications/climate-change-and-net-zero-public-awareness-and-perceptions" TargetMode="External"/><Relationship Id="rId7" Type="http://schemas.openxmlformats.org/officeDocument/2006/relationships/hyperlink" Target="https://www.kaggle.com/datasets/f9de309455f2a6e36cf12d377a7e48305f990eafb4108e9588770c8a6d39cb56?resource=download" TargetMode="External"/><Relationship Id="rId2" Type="http://schemas.openxmlformats.org/officeDocument/2006/relationships/hyperlink" Target="https://acleddata.com/data-export-tool/" TargetMode="External"/><Relationship Id="rId1" Type="http://schemas.openxmlformats.org/officeDocument/2006/relationships/slideLayout" Target="../slideLayouts/slideLayout2.xml"/><Relationship Id="rId6" Type="http://schemas.openxmlformats.org/officeDocument/2006/relationships/hyperlink" Target="https://www.ons.gov.uk/peoplepopulationandcommunity/wellbeing/datasets/dataonpublicattitudestotheenvironmentandtheimpactofclimatechangegreatbritain" TargetMode="External"/><Relationship Id="rId5" Type="http://schemas.openxmlformats.org/officeDocument/2006/relationships/hyperlink" Target="https://wrp.lrfoundation.org.uk/data-resources/interactive_resillience_index/" TargetMode="External"/><Relationship Id="rId4" Type="http://schemas.openxmlformats.org/officeDocument/2006/relationships/hyperlink" Target="https://trends.google.com/trends/?geo=GB"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jpe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luisdibdin/hackath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github.com/luisdibdin/hackathon/blob/main/Report.html"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See the source image">
            <a:extLst>
              <a:ext uri="{FF2B5EF4-FFF2-40B4-BE49-F238E27FC236}">
                <a16:creationId xmlns:a16="http://schemas.microsoft.com/office/drawing/2014/main" id="{BA589C96-0F93-43E8-80D5-3362800454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785" r="8516"/>
          <a:stretch/>
        </p:blipFill>
        <p:spPr bwMode="auto">
          <a:xfrm>
            <a:off x="3882570" y="10"/>
            <a:ext cx="8309429" cy="6857990"/>
          </a:xfrm>
          <a:custGeom>
            <a:avLst/>
            <a:gdLst/>
            <a:ahLst/>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1938992"/>
          </a:xfrm>
          <a:prstGeom prst="rect">
            <a:avLst/>
          </a:prstGeom>
          <a:noFill/>
        </p:spPr>
        <p:txBody>
          <a:bodyPr wrap="square" rtlCol="0">
            <a:spAutoFit/>
          </a:bodyPr>
          <a:lstStyle/>
          <a:p>
            <a:r>
              <a:rPr lang="en-GB" sz="4000"/>
              <a:t>Perceptions, Policy and Public Protests: </a:t>
            </a:r>
          </a:p>
        </p:txBody>
      </p:sp>
      <p:sp>
        <p:nvSpPr>
          <p:cNvPr id="6" name="TextBox 5">
            <a:extLst>
              <a:ext uri="{FF2B5EF4-FFF2-40B4-BE49-F238E27FC236}">
                <a16:creationId xmlns:a16="http://schemas.microsoft.com/office/drawing/2014/main" id="{C7EDBBA0-629D-4744-B26C-4CEE71652D3F}"/>
              </a:ext>
            </a:extLst>
          </p:cNvPr>
          <p:cNvSpPr txBox="1"/>
          <p:nvPr/>
        </p:nvSpPr>
        <p:spPr>
          <a:xfrm>
            <a:off x="263932" y="2167518"/>
            <a:ext cx="3153638" cy="1015663"/>
          </a:xfrm>
          <a:prstGeom prst="rect">
            <a:avLst/>
          </a:prstGeom>
          <a:noFill/>
        </p:spPr>
        <p:txBody>
          <a:bodyPr wrap="square" rtlCol="0">
            <a:spAutoFit/>
          </a:bodyPr>
          <a:lstStyle/>
          <a:p>
            <a:r>
              <a:rPr lang="en-GB" sz="2000" i="1"/>
              <a:t>A tool for analysing societies awareness of Climate Change in the UK</a:t>
            </a:r>
          </a:p>
        </p:txBody>
      </p:sp>
      <p:sp>
        <p:nvSpPr>
          <p:cNvPr id="7" name="TextBox 6">
            <a:extLst>
              <a:ext uri="{FF2B5EF4-FFF2-40B4-BE49-F238E27FC236}">
                <a16:creationId xmlns:a16="http://schemas.microsoft.com/office/drawing/2014/main" id="{80A75B0B-5F0F-4A06-832F-EABFEA30918E}"/>
              </a:ext>
            </a:extLst>
          </p:cNvPr>
          <p:cNvSpPr txBox="1"/>
          <p:nvPr/>
        </p:nvSpPr>
        <p:spPr>
          <a:xfrm>
            <a:off x="137160" y="6290072"/>
            <a:ext cx="2676525" cy="369332"/>
          </a:xfrm>
          <a:prstGeom prst="rect">
            <a:avLst/>
          </a:prstGeom>
          <a:noFill/>
        </p:spPr>
        <p:txBody>
          <a:bodyPr wrap="square" rtlCol="0">
            <a:spAutoFit/>
          </a:bodyPr>
          <a:lstStyle/>
          <a:p>
            <a:r>
              <a:rPr lang="en-GB"/>
              <a:t>ONS Health Surveillance </a:t>
            </a:r>
          </a:p>
        </p:txBody>
      </p:sp>
    </p:spTree>
    <p:extLst>
      <p:ext uri="{BB962C8B-B14F-4D97-AF65-F5344CB8AC3E}">
        <p14:creationId xmlns:p14="http://schemas.microsoft.com/office/powerpoint/2010/main" val="3653057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D00D2FE-8712-450E-9E86-127831A09F05}"/>
              </a:ext>
            </a:extLst>
          </p:cNvPr>
          <p:cNvSpPr txBox="1"/>
          <p:nvPr/>
        </p:nvSpPr>
        <p:spPr>
          <a:xfrm>
            <a:off x="127932" y="150894"/>
            <a:ext cx="6918820" cy="646331"/>
          </a:xfrm>
          <a:prstGeom prst="rect">
            <a:avLst/>
          </a:prstGeom>
          <a:noFill/>
        </p:spPr>
        <p:txBody>
          <a:bodyPr wrap="square">
            <a:spAutoFit/>
          </a:bodyPr>
          <a:lstStyle/>
          <a:p>
            <a:r>
              <a:rPr lang="en-GB" sz="3600" u="sng">
                <a:solidFill>
                  <a:srgbClr val="000000"/>
                </a:solidFill>
                <a:latin typeface="Calibri" panose="020F0502020204030204" pitchFamily="34" charset="0"/>
                <a:ea typeface="Calibri" panose="020F0502020204030204" pitchFamily="34" charset="0"/>
                <a:cs typeface="Times New Roman" panose="02020603050405020304" pitchFamily="18" charset="0"/>
              </a:rPr>
              <a:t>Scaling Up</a:t>
            </a:r>
            <a:endParaRPr lang="en-GB" sz="36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27CF3171-6318-40F8-A0E6-868F7C355505}"/>
              </a:ext>
            </a:extLst>
          </p:cNvPr>
          <p:cNvSpPr txBox="1"/>
          <p:nvPr/>
        </p:nvSpPr>
        <p:spPr>
          <a:xfrm>
            <a:off x="127932" y="973128"/>
            <a:ext cx="11458304" cy="5139869"/>
          </a:xfrm>
          <a:prstGeom prst="rect">
            <a:avLst/>
          </a:prstGeom>
          <a:noFill/>
        </p:spPr>
        <p:txBody>
          <a:bodyPr wrap="square" lIns="91440" tIns="45720" rIns="91440" bIns="45720" anchor="t">
            <a:spAutoFit/>
          </a:bodyPr>
          <a:lstStyle/>
          <a:p>
            <a:r>
              <a:rPr lang="en-GB" sz="2000" b="1">
                <a:solidFill>
                  <a:srgbClr val="000000"/>
                </a:solidFill>
                <a:latin typeface="Calibri"/>
                <a:ea typeface="Calibri" panose="020F0502020204030204" pitchFamily="34" charset="0"/>
                <a:cs typeface="Times New Roman"/>
              </a:rPr>
              <a:t>Scaling Up Internationally</a:t>
            </a:r>
          </a:p>
          <a:p>
            <a:pPr marL="342900" indent="-342900">
              <a:buFont typeface="Wingdings"/>
              <a:buChar char="§"/>
            </a:pPr>
            <a:r>
              <a:rPr lang="en-GB" sz="2000">
                <a:cs typeface="Calibri" panose="020F0502020204030204"/>
              </a:rPr>
              <a:t>Datasets ACLED, Lloyds Risk Poll, Google trends and Twitter all contain data outside of the UK that can be utilised to scale the project up across the globe.</a:t>
            </a:r>
          </a:p>
          <a:p>
            <a:endParaRPr lang="en-GB" sz="2000" b="1">
              <a:solidFill>
                <a:srgbClr val="000000"/>
              </a:solidFill>
              <a:latin typeface="Calibri"/>
              <a:ea typeface="Calibri" panose="020F0502020204030204" pitchFamily="34" charset="0"/>
              <a:cs typeface="Times New Roman"/>
            </a:endParaRPr>
          </a:p>
          <a:p>
            <a:r>
              <a:rPr lang="en-GB" sz="2000" b="1">
                <a:solidFill>
                  <a:srgbClr val="000000"/>
                </a:solidFill>
                <a:latin typeface="Calibri"/>
                <a:ea typeface="Calibri" panose="020F0502020204030204" pitchFamily="34" charset="0"/>
                <a:cs typeface="Times New Roman"/>
              </a:rPr>
              <a:t>Scaling Up over Time</a:t>
            </a:r>
          </a:p>
          <a:p>
            <a:pPr marL="342900" indent="-342900">
              <a:buFont typeface="Wingdings"/>
              <a:buChar char="§"/>
            </a:pPr>
            <a:r>
              <a:rPr lang="en-GB" sz="2000">
                <a:cs typeface="Calibri" panose="020F0502020204030204"/>
              </a:rPr>
              <a:t>Similarly, many datasets contained a time component and so the value of these will grow over time. We'll be able to add useful context to potential future events.</a:t>
            </a:r>
          </a:p>
          <a:p>
            <a:endParaRPr lang="en-GB" sz="2000" b="1">
              <a:solidFill>
                <a:srgbClr val="000000"/>
              </a:solidFill>
              <a:latin typeface="Calibri"/>
              <a:ea typeface="Calibri" panose="020F0502020204030204" pitchFamily="34" charset="0"/>
              <a:cs typeface="Times New Roman"/>
            </a:endParaRPr>
          </a:p>
          <a:p>
            <a:r>
              <a:rPr lang="en-GB" sz="2000" b="1">
                <a:solidFill>
                  <a:srgbClr val="000000"/>
                </a:solidFill>
                <a:effectLst/>
                <a:latin typeface="Calibri"/>
                <a:ea typeface="Calibri" panose="020F0502020204030204" pitchFamily="34" charset="0"/>
                <a:cs typeface="Times New Roman"/>
              </a:rPr>
              <a:t>Challenges of International Scaling</a:t>
            </a:r>
            <a:r>
              <a:rPr lang="en-GB" sz="2000" b="1">
                <a:solidFill>
                  <a:srgbClr val="000000"/>
                </a:solidFill>
                <a:latin typeface="Calibri"/>
                <a:ea typeface="Calibri" panose="020F0502020204030204" pitchFamily="34" charset="0"/>
                <a:cs typeface="Times New Roman"/>
              </a:rPr>
              <a:t> </a:t>
            </a:r>
            <a:endParaRPr lang="en-GB"/>
          </a:p>
          <a:p>
            <a:pPr marL="342900" indent="-342900">
              <a:buFont typeface="Wingdings" panose="05000000000000000000" pitchFamily="2" charset="2"/>
              <a:buChar char="§"/>
            </a:pPr>
            <a:r>
              <a:rPr lang="en-GB" sz="2000">
                <a:solidFill>
                  <a:srgbClr val="000000"/>
                </a:solidFill>
                <a:latin typeface="Calibri"/>
                <a:ea typeface="Calibri" panose="020F0502020204030204" pitchFamily="34" charset="0"/>
                <a:cs typeface="Times New Roman"/>
              </a:rPr>
              <a:t>While the majority of the datasets used in this project have a global scope, we have used data from UK Statistical and Government Offices. </a:t>
            </a:r>
            <a:endParaRPr lang="en-GB" sz="2000">
              <a:solidFill>
                <a:srgbClr val="000000"/>
              </a:solidFill>
              <a:latin typeface="Calibri"/>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a:solidFill>
                  <a:srgbClr val="000000"/>
                </a:solidFill>
                <a:latin typeface="Calibri"/>
                <a:ea typeface="Calibri" panose="020F0502020204030204" pitchFamily="34" charset="0"/>
                <a:cs typeface="Times New Roman"/>
              </a:rPr>
              <a:t>This poses a potential challenge for statistical offices globally to include questions on Climate Change perceptions within their national reporting, allowing them to reproduce our analysis. </a:t>
            </a:r>
            <a:endParaRPr lang="en-GB" sz="200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endParaRPr lang="en-GB" sz="200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GB" sz="2400" u="sng">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endParaRPr lang="en-GB" sz="240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81092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0A8BE2-7632-4B79-8E83-9D8CD3DDDC91}"/>
              </a:ext>
            </a:extLst>
          </p:cNvPr>
          <p:cNvSpPr txBox="1"/>
          <p:nvPr/>
        </p:nvSpPr>
        <p:spPr>
          <a:xfrm>
            <a:off x="111154" y="159283"/>
            <a:ext cx="6094602" cy="646331"/>
          </a:xfrm>
          <a:prstGeom prst="rect">
            <a:avLst/>
          </a:prstGeom>
          <a:noFill/>
        </p:spPr>
        <p:txBody>
          <a:bodyPr wrap="square">
            <a:spAutoFit/>
          </a:bodyPr>
          <a:lstStyle/>
          <a:p>
            <a:r>
              <a:rPr lang="en-GB" sz="3600" u="sng">
                <a:effectLst/>
                <a:latin typeface="Calibri" panose="020F0502020204030204" pitchFamily="34" charset="0"/>
                <a:ea typeface="Calibri" panose="020F0502020204030204" pitchFamily="34" charset="0"/>
                <a:cs typeface="Times New Roman" panose="02020603050405020304" pitchFamily="18" charset="0"/>
              </a:rPr>
              <a:t>Summary </a:t>
            </a:r>
          </a:p>
        </p:txBody>
      </p:sp>
      <p:sp>
        <p:nvSpPr>
          <p:cNvPr id="6" name="TextBox 5">
            <a:extLst>
              <a:ext uri="{FF2B5EF4-FFF2-40B4-BE49-F238E27FC236}">
                <a16:creationId xmlns:a16="http://schemas.microsoft.com/office/drawing/2014/main" id="{B2F62640-8222-43E3-B3E9-001D5382FD8D}"/>
              </a:ext>
            </a:extLst>
          </p:cNvPr>
          <p:cNvSpPr txBox="1"/>
          <p:nvPr/>
        </p:nvSpPr>
        <p:spPr>
          <a:xfrm>
            <a:off x="111154" y="949654"/>
            <a:ext cx="7231309" cy="1938992"/>
          </a:xfrm>
          <a:prstGeom prst="rect">
            <a:avLst/>
          </a:prstGeom>
          <a:noFill/>
        </p:spPr>
        <p:txBody>
          <a:bodyPr wrap="square" rtlCol="0">
            <a:spAutoFit/>
          </a:bodyPr>
          <a:lstStyle/>
          <a:p>
            <a:r>
              <a:rPr lang="en-GB" sz="2000" i="1">
                <a:effectLst/>
                <a:latin typeface="Calibri" panose="020F0502020204030204" pitchFamily="34" charset="0"/>
                <a:ea typeface="Calibri" panose="020F0502020204030204" pitchFamily="34" charset="0"/>
                <a:cs typeface="Times New Roman" panose="02020603050405020304" pitchFamily="18" charset="0"/>
              </a:rPr>
              <a:t>‘To support </a:t>
            </a:r>
            <a:r>
              <a:rPr lang="en-GB" sz="2000" b="1" i="1">
                <a:effectLst/>
                <a:latin typeface="Calibri" panose="020F0502020204030204" pitchFamily="34" charset="0"/>
                <a:ea typeface="Calibri" panose="020F0502020204030204" pitchFamily="34" charset="0"/>
                <a:cs typeface="Times New Roman" panose="02020603050405020304" pitchFamily="18" charset="0"/>
              </a:rPr>
              <a:t>policies</a:t>
            </a:r>
            <a:r>
              <a:rPr lang="en-GB" sz="2000" i="1">
                <a:effectLst/>
                <a:latin typeface="Calibri" panose="020F0502020204030204" pitchFamily="34" charset="0"/>
                <a:ea typeface="Calibri" panose="020F0502020204030204" pitchFamily="34" charset="0"/>
                <a:cs typeface="Times New Roman" panose="02020603050405020304" pitchFamily="18" charset="0"/>
              </a:rPr>
              <a:t> caused by the </a:t>
            </a:r>
            <a:r>
              <a:rPr lang="en-GB" sz="2000" b="1" i="1">
                <a:effectLst/>
                <a:latin typeface="Calibri" panose="020F0502020204030204" pitchFamily="34" charset="0"/>
                <a:ea typeface="Calibri" panose="020F0502020204030204" pitchFamily="34" charset="0"/>
                <a:cs typeface="Times New Roman" panose="02020603050405020304" pitchFamily="18" charset="0"/>
              </a:rPr>
              <a:t>impact of Climate Change </a:t>
            </a:r>
            <a:r>
              <a:rPr lang="en-GB" sz="2000" i="1">
                <a:effectLst/>
                <a:latin typeface="Calibri" panose="020F0502020204030204" pitchFamily="34" charset="0"/>
                <a:ea typeface="Calibri" panose="020F0502020204030204" pitchFamily="34" charset="0"/>
                <a:cs typeface="Times New Roman" panose="02020603050405020304" pitchFamily="18" charset="0"/>
              </a:rPr>
              <a:t>on </a:t>
            </a:r>
            <a:r>
              <a:rPr lang="en-GB" sz="2000" b="1" i="1">
                <a:effectLst/>
                <a:latin typeface="Calibri" panose="020F0502020204030204" pitchFamily="34" charset="0"/>
                <a:ea typeface="Calibri" panose="020F0502020204030204" pitchFamily="34" charset="0"/>
                <a:cs typeface="Times New Roman" panose="02020603050405020304" pitchFamily="18" charset="0"/>
              </a:rPr>
              <a:t>society</a:t>
            </a:r>
            <a:r>
              <a:rPr lang="en-GB" sz="2000" i="1">
                <a:effectLst/>
                <a:latin typeface="Calibri" panose="020F0502020204030204" pitchFamily="34" charset="0"/>
                <a:ea typeface="Calibri" panose="020F0502020204030204" pitchFamily="34" charset="0"/>
                <a:cs typeface="Times New Roman" panose="02020603050405020304" pitchFamily="18" charset="0"/>
              </a:rPr>
              <a:t> as part of </a:t>
            </a:r>
            <a:r>
              <a:rPr lang="en-GB" sz="2000" b="1" i="1">
                <a:effectLst/>
                <a:latin typeface="Calibri" panose="020F0502020204030204" pitchFamily="34" charset="0"/>
                <a:ea typeface="Calibri" panose="020F0502020204030204" pitchFamily="34" charset="0"/>
                <a:cs typeface="Times New Roman" panose="02020603050405020304" pitchFamily="18" charset="0"/>
              </a:rPr>
              <a:t>monitoring </a:t>
            </a:r>
            <a:r>
              <a:rPr lang="en-GB" sz="2000" i="1">
                <a:effectLst/>
                <a:latin typeface="Calibri" panose="020F0502020204030204" pitchFamily="34" charset="0"/>
                <a:ea typeface="Calibri" panose="020F0502020204030204" pitchFamily="34" charset="0"/>
                <a:cs typeface="Times New Roman" panose="02020603050405020304" pitchFamily="18" charset="0"/>
              </a:rPr>
              <a:t>SDG 13’.</a:t>
            </a:r>
          </a:p>
          <a:p>
            <a:pPr marL="342900" indent="-342900">
              <a:buFont typeface="Wingdings" panose="05000000000000000000" pitchFamily="2" charset="2"/>
              <a:buChar char="§"/>
            </a:pPr>
            <a:endParaRPr lang="en-GB" sz="2000">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a:latin typeface="Calibri" panose="020F0502020204030204" pitchFamily="34" charset="0"/>
                <a:ea typeface="Calibri" panose="020F0502020204030204" pitchFamily="34" charset="0"/>
                <a:cs typeface="Times New Roman" panose="02020603050405020304" pitchFamily="18" charset="0"/>
              </a:rPr>
              <a:t>National policies </a:t>
            </a:r>
          </a:p>
          <a:p>
            <a:pPr marL="34290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Awareness-raising   </a:t>
            </a:r>
          </a:p>
          <a:p>
            <a:endParaRPr lang="en-GB" sz="2000">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2" descr="See the source image">
            <a:extLst>
              <a:ext uri="{FF2B5EF4-FFF2-40B4-BE49-F238E27FC236}">
                <a16:creationId xmlns:a16="http://schemas.microsoft.com/office/drawing/2014/main" id="{1274E011-D8A4-4A70-9412-D6D4E7B445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66219" y="805614"/>
            <a:ext cx="2081355" cy="208135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29DDA17-7B52-454B-8CD2-4261D4036843}"/>
              </a:ext>
            </a:extLst>
          </p:cNvPr>
          <p:cNvSpPr txBox="1"/>
          <p:nvPr/>
        </p:nvSpPr>
        <p:spPr>
          <a:xfrm>
            <a:off x="226503" y="3152343"/>
            <a:ext cx="11501305" cy="2585323"/>
          </a:xfrm>
          <a:prstGeom prst="rect">
            <a:avLst/>
          </a:prstGeom>
          <a:noFill/>
        </p:spPr>
        <p:txBody>
          <a:bodyPr wrap="square" lIns="91440" tIns="45720" rIns="91440" bIns="45720" rtlCol="0" anchor="t">
            <a:spAutoFit/>
          </a:bodyPr>
          <a:lstStyle/>
          <a:p>
            <a:r>
              <a:rPr lang="en-GB" sz="1800">
                <a:latin typeface="Calibri"/>
                <a:ea typeface="Calibri" panose="020F0502020204030204" pitchFamily="34" charset="0"/>
                <a:cs typeface="Times New Roman"/>
              </a:rPr>
              <a:t>Taking two key aspects of the theme – target 13.2 and 13.3 – we have created an </a:t>
            </a:r>
            <a:r>
              <a:rPr lang="en-GB" sz="1800">
                <a:solidFill>
                  <a:srgbClr val="000000"/>
                </a:solidFill>
                <a:effectLst/>
                <a:latin typeface="Calibri"/>
                <a:ea typeface="Calibri" panose="020F0502020204030204" pitchFamily="34" charset="0"/>
                <a:cs typeface="Calibri"/>
              </a:rPr>
              <a:t>interactive document (R Markdown).</a:t>
            </a:r>
          </a:p>
          <a:p>
            <a:endParaRPr lang="en-GB">
              <a:solidFill>
                <a:srgbClr val="000000"/>
              </a:solidFill>
              <a:latin typeface="Calibri" panose="020F0502020204030204" pitchFamily="34" charset="0"/>
              <a:ea typeface="Calibri" panose="020F0502020204030204" pitchFamily="34" charset="0"/>
              <a:cs typeface="Calibri" panose="020F0502020204030204" pitchFamily="34" charset="0"/>
            </a:endParaRPr>
          </a:p>
          <a:p>
            <a:r>
              <a:rPr lang="en-GB" sz="1800">
                <a:solidFill>
                  <a:srgbClr val="000000"/>
                </a:solidFill>
                <a:effectLst/>
                <a:latin typeface="Calibri"/>
                <a:ea typeface="Calibri" panose="020F0502020204030204" pitchFamily="34" charset="0"/>
                <a:cs typeface="Calibri"/>
              </a:rPr>
              <a:t>This </a:t>
            </a:r>
            <a:r>
              <a:rPr lang="en-GB">
                <a:solidFill>
                  <a:srgbClr val="000000"/>
                </a:solidFill>
                <a:latin typeface="Calibri"/>
                <a:ea typeface="Calibri" panose="020F0502020204030204" pitchFamily="34" charset="0"/>
                <a:cs typeface="Calibri"/>
              </a:rPr>
              <a:t>document </a:t>
            </a:r>
            <a:r>
              <a:rPr lang="en-GB" sz="1800">
                <a:solidFill>
                  <a:srgbClr val="000000"/>
                </a:solidFill>
                <a:effectLst/>
                <a:latin typeface="Calibri"/>
                <a:ea typeface="Calibri" panose="020F0502020204030204" pitchFamily="34" charset="0"/>
                <a:cs typeface="Calibri"/>
              </a:rPr>
              <a:t>addresses the data gap between public perceptions of climate change and national policy in the UK to allow policy makers to have the appropriate information in one place for understanding how society perceives Climate Change in relation to SDG 13.</a:t>
            </a:r>
            <a:r>
              <a:rPr lang="en-GB">
                <a:solidFill>
                  <a:srgbClr val="000000"/>
                </a:solidFill>
                <a:latin typeface="Calibri"/>
                <a:ea typeface="Calibri" panose="020F0502020204030204" pitchFamily="34" charset="0"/>
                <a:cs typeface="Calibri"/>
              </a:rPr>
              <a:t> </a:t>
            </a:r>
            <a:endParaRPr lang="en-GB" sz="180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endParaRPr lang="en-GB">
              <a:solidFill>
                <a:srgbClr val="000000"/>
              </a:solidFill>
              <a:latin typeface="Calibri" panose="020F0502020204030204" pitchFamily="34" charset="0"/>
              <a:ea typeface="Calibri" panose="020F0502020204030204" pitchFamily="34" charset="0"/>
              <a:cs typeface="Calibri" panose="020F0502020204030204" pitchFamily="34" charset="0"/>
            </a:endParaRPr>
          </a:p>
          <a:p>
            <a:r>
              <a:rPr lang="en-GB">
                <a:solidFill>
                  <a:srgbClr val="000000"/>
                </a:solidFill>
                <a:latin typeface="Calibri"/>
                <a:ea typeface="Calibri" panose="020F0502020204030204" pitchFamily="34" charset="0"/>
                <a:cs typeface="Calibri"/>
              </a:rPr>
              <a:t>Several of the features in the project can be scaled to the broader international context by incorporating social media data from other countries and identifying relevant government resources.</a:t>
            </a:r>
            <a:endParaRPr lang="en-GB" sz="1800">
              <a:solidFill>
                <a:srgbClr val="000000"/>
              </a:solidFill>
              <a:latin typeface="Calibri"/>
              <a:ea typeface="Calibri" panose="020F0502020204030204" pitchFamily="34" charset="0"/>
              <a:cs typeface="Calibri"/>
            </a:endParaRPr>
          </a:p>
          <a:p>
            <a:endParaRPr lang="en-GB"/>
          </a:p>
        </p:txBody>
      </p:sp>
    </p:spTree>
    <p:extLst>
      <p:ext uri="{BB962C8B-B14F-4D97-AF65-F5344CB8AC3E}">
        <p14:creationId xmlns:p14="http://schemas.microsoft.com/office/powerpoint/2010/main" val="36096936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354347-1A62-48FC-ABA8-95350C56EECE}"/>
              </a:ext>
            </a:extLst>
          </p:cNvPr>
          <p:cNvSpPr>
            <a:spLocks noGrp="1"/>
          </p:cNvSpPr>
          <p:nvPr>
            <p:ph idx="1"/>
          </p:nvPr>
        </p:nvSpPr>
        <p:spPr>
          <a:xfrm>
            <a:off x="335280" y="1048385"/>
            <a:ext cx="11551920" cy="4351338"/>
          </a:xfrm>
        </p:spPr>
        <p:txBody>
          <a:bodyPr>
            <a:normAutofit/>
          </a:bodyPr>
          <a:lstStyle/>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ACLED Data on Global Protests: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2"/>
              </a:rPr>
              <a:t>Data Export Tool - ACLED (acleddata.com)</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BEIS Survey on Public Awareness and Perceptions of Climate Change: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3"/>
              </a:rPr>
              <a:t>Climate change and net zero: public awareness and perceptions - GOV.UK (www.gov.uk)</a:t>
            </a:r>
            <a:endPar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latin typeface="Calibri" panose="020F0502020204030204" pitchFamily="34" charset="0"/>
                <a:ea typeface="Calibri" panose="020F0502020204030204" pitchFamily="34" charset="0"/>
                <a:cs typeface="Times New Roman" panose="02020603050405020304" pitchFamily="18" charset="0"/>
              </a:rPr>
              <a:t>Google Trends: </a:t>
            </a:r>
            <a:r>
              <a:rPr lang="en-GB" sz="2000" b="0" i="0" u="sng">
                <a:effectLst/>
                <a:latin typeface="-apple-system"/>
                <a:hlinkClick r:id="rId4" tooltip="https://trends.google.com/trends/?geo=GB"/>
              </a:rPr>
              <a:t>https://trends.google.com/trends/?geo=GB</a:t>
            </a:r>
            <a:r>
              <a:rPr lang="en-GB" sz="2000" b="0" i="0">
                <a:solidFill>
                  <a:srgbClr val="242424"/>
                </a:solidFill>
                <a:effectLst/>
                <a:latin typeface="-apple-system"/>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Lloyds Risk Poll for Resilience from 2021: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5"/>
              </a:rPr>
              <a:t>World Risk Poll Resilience Index - The Lloyd's Register Foundation World Risk Poll (lrfoundation.org.uk)</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Options and Lifestyle Survey (ONS):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6"/>
              </a:rPr>
              <a:t>Data on public attitudes to the environment and the impact of climate change, Great Britain - Office for National Statistics (ons.gov.uk)</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Calibri" panose="020F0502020204030204" pitchFamily="34" charset="0"/>
              </a:rPr>
              <a:t>The Climate Change Twitter Dataset (Kaggle):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7"/>
              </a:rPr>
              <a:t>The Climate Change Twitter Dataset | Kaggle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Twitter Follower Information: </a:t>
            </a:r>
            <a:r>
              <a:rPr lang="en-GB" sz="2000" u="sng">
                <a:solidFill>
                  <a:srgbClr val="0000FF"/>
                </a:solidFill>
                <a:effectLst/>
                <a:latin typeface="Calibri" panose="020F0502020204030204" pitchFamily="34" charset="0"/>
                <a:ea typeface="Calibri" panose="020F0502020204030204" pitchFamily="34" charset="0"/>
                <a:cs typeface="Calibri" panose="020F0502020204030204" pitchFamily="34" charset="0"/>
                <a:hlinkClick r:id="rId8"/>
              </a:rPr>
              <a:t>https://socialblade.com/</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E2889C7E-D94B-4B9E-8F8A-B9B3FB8D022F}"/>
              </a:ext>
            </a:extLst>
          </p:cNvPr>
          <p:cNvSpPr txBox="1"/>
          <p:nvPr/>
        </p:nvSpPr>
        <p:spPr>
          <a:xfrm>
            <a:off x="219074" y="196327"/>
            <a:ext cx="7038975" cy="707886"/>
          </a:xfrm>
          <a:prstGeom prst="rect">
            <a:avLst/>
          </a:prstGeom>
          <a:noFill/>
        </p:spPr>
        <p:txBody>
          <a:bodyPr wrap="square" rtlCol="0">
            <a:spAutoFit/>
          </a:bodyPr>
          <a:lstStyle/>
          <a:p>
            <a:r>
              <a:rPr lang="en-GB" sz="4000" u="sng"/>
              <a:t>References </a:t>
            </a:r>
          </a:p>
        </p:txBody>
      </p:sp>
    </p:spTree>
    <p:extLst>
      <p:ext uri="{BB962C8B-B14F-4D97-AF65-F5344CB8AC3E}">
        <p14:creationId xmlns:p14="http://schemas.microsoft.com/office/powerpoint/2010/main" val="2281829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Who we are… </a:t>
            </a:r>
          </a:p>
        </p:txBody>
      </p:sp>
      <p:pic>
        <p:nvPicPr>
          <p:cNvPr id="11" name="Picture 10">
            <a:extLst>
              <a:ext uri="{FF2B5EF4-FFF2-40B4-BE49-F238E27FC236}">
                <a16:creationId xmlns:a16="http://schemas.microsoft.com/office/drawing/2014/main" id="{2938BDDA-ABC7-4FF2-81D5-5BE84C31C28A}"/>
              </a:ext>
            </a:extLst>
          </p:cNvPr>
          <p:cNvPicPr>
            <a:picLocks noChangeAspect="1"/>
          </p:cNvPicPr>
          <p:nvPr/>
        </p:nvPicPr>
        <p:blipFill rotWithShape="1">
          <a:blip r:embed="rId2"/>
          <a:srcRect l="26470" t="16104" r="68021" b="74003"/>
          <a:stretch/>
        </p:blipFill>
        <p:spPr>
          <a:xfrm>
            <a:off x="5816747" y="3232010"/>
            <a:ext cx="1518340" cy="1477328"/>
          </a:xfrm>
          <a:prstGeom prst="ellipse">
            <a:avLst/>
          </a:prstGeom>
        </p:spPr>
      </p:pic>
      <p:pic>
        <p:nvPicPr>
          <p:cNvPr id="13" name="Picture 12">
            <a:extLst>
              <a:ext uri="{FF2B5EF4-FFF2-40B4-BE49-F238E27FC236}">
                <a16:creationId xmlns:a16="http://schemas.microsoft.com/office/drawing/2014/main" id="{76CC01C9-A401-4D9B-BFF4-1F1E380046F5}"/>
              </a:ext>
            </a:extLst>
          </p:cNvPr>
          <p:cNvPicPr>
            <a:picLocks noChangeAspect="1"/>
          </p:cNvPicPr>
          <p:nvPr/>
        </p:nvPicPr>
        <p:blipFill rotWithShape="1">
          <a:blip r:embed="rId3"/>
          <a:srcRect l="26511" t="15503" r="67946" b="73957"/>
          <a:stretch/>
        </p:blipFill>
        <p:spPr>
          <a:xfrm>
            <a:off x="503967" y="1244294"/>
            <a:ext cx="1527599" cy="1487476"/>
          </a:xfrm>
          <a:prstGeom prst="flowChartConnector">
            <a:avLst/>
          </a:prstGeom>
        </p:spPr>
      </p:pic>
      <p:pic>
        <p:nvPicPr>
          <p:cNvPr id="15" name="Picture 14">
            <a:extLst>
              <a:ext uri="{FF2B5EF4-FFF2-40B4-BE49-F238E27FC236}">
                <a16:creationId xmlns:a16="http://schemas.microsoft.com/office/drawing/2014/main" id="{957B8011-B593-4CDC-9B55-D3F62ADA0D1A}"/>
              </a:ext>
            </a:extLst>
          </p:cNvPr>
          <p:cNvPicPr>
            <a:picLocks noChangeAspect="1"/>
          </p:cNvPicPr>
          <p:nvPr/>
        </p:nvPicPr>
        <p:blipFill rotWithShape="1">
          <a:blip r:embed="rId4"/>
          <a:srcRect l="26548" t="15916" r="67941" b="73974"/>
          <a:stretch/>
        </p:blipFill>
        <p:spPr>
          <a:xfrm>
            <a:off x="503967" y="3086772"/>
            <a:ext cx="1527599" cy="1518245"/>
          </a:xfrm>
          <a:prstGeom prst="flowChartConnector">
            <a:avLst/>
          </a:prstGeom>
        </p:spPr>
      </p:pic>
      <p:pic>
        <p:nvPicPr>
          <p:cNvPr id="17" name="Picture 16">
            <a:extLst>
              <a:ext uri="{FF2B5EF4-FFF2-40B4-BE49-F238E27FC236}">
                <a16:creationId xmlns:a16="http://schemas.microsoft.com/office/drawing/2014/main" id="{6C251C5B-9747-45F5-A5B9-3C8250FE576A}"/>
              </a:ext>
            </a:extLst>
          </p:cNvPr>
          <p:cNvPicPr>
            <a:picLocks noChangeAspect="1"/>
          </p:cNvPicPr>
          <p:nvPr/>
        </p:nvPicPr>
        <p:blipFill rotWithShape="1">
          <a:blip r:embed="rId5"/>
          <a:srcRect l="26527" t="15641" r="67917" b="74050"/>
          <a:stretch/>
        </p:blipFill>
        <p:spPr>
          <a:xfrm>
            <a:off x="5807487" y="1244294"/>
            <a:ext cx="1527599" cy="1535051"/>
          </a:xfrm>
          <a:prstGeom prst="ellipse">
            <a:avLst/>
          </a:prstGeom>
        </p:spPr>
      </p:pic>
      <p:pic>
        <p:nvPicPr>
          <p:cNvPr id="19" name="Picture 18">
            <a:extLst>
              <a:ext uri="{FF2B5EF4-FFF2-40B4-BE49-F238E27FC236}">
                <a16:creationId xmlns:a16="http://schemas.microsoft.com/office/drawing/2014/main" id="{8EFC4DD5-262E-4227-8204-618D595E9FF8}"/>
              </a:ext>
            </a:extLst>
          </p:cNvPr>
          <p:cNvPicPr>
            <a:picLocks noChangeAspect="1"/>
          </p:cNvPicPr>
          <p:nvPr/>
        </p:nvPicPr>
        <p:blipFill rotWithShape="1">
          <a:blip r:embed="rId6"/>
          <a:srcRect l="43547" t="42279" r="43774" b="35481"/>
          <a:stretch/>
        </p:blipFill>
        <p:spPr>
          <a:xfrm>
            <a:off x="503967" y="4960019"/>
            <a:ext cx="1559212" cy="1481373"/>
          </a:xfrm>
          <a:prstGeom prst="ellipse">
            <a:avLst/>
          </a:prstGeom>
        </p:spPr>
      </p:pic>
      <p:sp>
        <p:nvSpPr>
          <p:cNvPr id="20" name="TextBox 19">
            <a:extLst>
              <a:ext uri="{FF2B5EF4-FFF2-40B4-BE49-F238E27FC236}">
                <a16:creationId xmlns:a16="http://schemas.microsoft.com/office/drawing/2014/main" id="{4085A74E-1E1D-4677-B91E-08216365A262}"/>
              </a:ext>
            </a:extLst>
          </p:cNvPr>
          <p:cNvSpPr txBox="1"/>
          <p:nvPr/>
        </p:nvSpPr>
        <p:spPr>
          <a:xfrm>
            <a:off x="2423684" y="1302017"/>
            <a:ext cx="3223260" cy="1754326"/>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Jamie Cranston:</a:t>
            </a:r>
            <a:r>
              <a:rPr lang="en-GB" sz="1800">
                <a:effectLst/>
                <a:latin typeface="Calibri" panose="020F0502020204030204" pitchFamily="34" charset="0"/>
                <a:ea typeface="Calibri" panose="020F0502020204030204" pitchFamily="34" charset="0"/>
                <a:cs typeface="Times New Roman" panose="02020603050405020304" pitchFamily="18" charset="0"/>
              </a:rPr>
              <a:t> Principal Analyst, Climate Change and Health, Office for National Statistics (UK).</a:t>
            </a:r>
          </a:p>
          <a:p>
            <a:r>
              <a:rPr lang="en-GB">
                <a:latin typeface="Calibri" panose="020F0502020204030204" pitchFamily="34" charset="0"/>
                <a:ea typeface="Calibri" panose="020F0502020204030204" pitchFamily="34" charset="0"/>
                <a:cs typeface="Times New Roman" panose="02020603050405020304" pitchFamily="18" charset="0"/>
              </a:rPr>
              <a:t>james.cranston@ons.gov.uk</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p>
            <a:endParaRPr lang="en-GB"/>
          </a:p>
        </p:txBody>
      </p:sp>
      <p:sp>
        <p:nvSpPr>
          <p:cNvPr id="22" name="TextBox 21">
            <a:extLst>
              <a:ext uri="{FF2B5EF4-FFF2-40B4-BE49-F238E27FC236}">
                <a16:creationId xmlns:a16="http://schemas.microsoft.com/office/drawing/2014/main" id="{FF7186D2-AC17-449E-89C2-9F1776E896C3}"/>
              </a:ext>
            </a:extLst>
          </p:cNvPr>
          <p:cNvSpPr txBox="1"/>
          <p:nvPr/>
        </p:nvSpPr>
        <p:spPr>
          <a:xfrm>
            <a:off x="2415541" y="3086772"/>
            <a:ext cx="3223260" cy="1754326"/>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Luis Dibdin</a:t>
            </a:r>
            <a:r>
              <a:rPr lang="en-GB" sz="1800">
                <a:effectLst/>
                <a:latin typeface="Calibri" panose="020F0502020204030204" pitchFamily="34" charset="0"/>
                <a:ea typeface="Calibri" panose="020F0502020204030204" pitchFamily="34" charset="0"/>
                <a:cs typeface="Times New Roman" panose="02020603050405020304" pitchFamily="18" charset="0"/>
              </a:rPr>
              <a:t>: Senior Executive Officer, Coronavirus Infection Survey, Office for National Statistics (UK).</a:t>
            </a:r>
          </a:p>
          <a:p>
            <a:r>
              <a:rPr lang="en-GB">
                <a:latin typeface="Calibri" panose="020F0502020204030204" pitchFamily="34" charset="0"/>
                <a:ea typeface="Calibri" panose="020F0502020204030204" pitchFamily="34" charset="0"/>
                <a:cs typeface="Times New Roman" panose="02020603050405020304" pitchFamily="18" charset="0"/>
              </a:rPr>
              <a:t>luis.dibdin@ons.gov.uk</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p>
            <a:endParaRPr lang="en-GB"/>
          </a:p>
        </p:txBody>
      </p:sp>
      <p:sp>
        <p:nvSpPr>
          <p:cNvPr id="23" name="TextBox 22">
            <a:extLst>
              <a:ext uri="{FF2B5EF4-FFF2-40B4-BE49-F238E27FC236}">
                <a16:creationId xmlns:a16="http://schemas.microsoft.com/office/drawing/2014/main" id="{F0AC5340-B274-4694-A383-799E4402A830}"/>
              </a:ext>
            </a:extLst>
          </p:cNvPr>
          <p:cNvSpPr txBox="1"/>
          <p:nvPr/>
        </p:nvSpPr>
        <p:spPr>
          <a:xfrm>
            <a:off x="2339864" y="4964064"/>
            <a:ext cx="3223260" cy="1477328"/>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Claudia Jenkins</a:t>
            </a:r>
            <a:r>
              <a:rPr lang="en-GB" sz="1800">
                <a:effectLst/>
                <a:latin typeface="Calibri" panose="020F0502020204030204" pitchFamily="34" charset="0"/>
                <a:ea typeface="Calibri" panose="020F0502020204030204" pitchFamily="34" charset="0"/>
                <a:cs typeface="Times New Roman" panose="02020603050405020304" pitchFamily="18" charset="0"/>
              </a:rPr>
              <a:t>: Research Officer, Coronavirus Infection Survey, Office for National Statistics (UK).</a:t>
            </a:r>
          </a:p>
          <a:p>
            <a:r>
              <a:rPr lang="en-GB"/>
              <a:t>claudia.jenkins@ons.gov.uk</a:t>
            </a:r>
          </a:p>
        </p:txBody>
      </p:sp>
      <p:sp>
        <p:nvSpPr>
          <p:cNvPr id="24" name="TextBox 23">
            <a:extLst>
              <a:ext uri="{FF2B5EF4-FFF2-40B4-BE49-F238E27FC236}">
                <a16:creationId xmlns:a16="http://schemas.microsoft.com/office/drawing/2014/main" id="{9C3CA6F1-DCB1-4696-B422-88150DE372B7}"/>
              </a:ext>
            </a:extLst>
          </p:cNvPr>
          <p:cNvSpPr txBox="1"/>
          <p:nvPr/>
        </p:nvSpPr>
        <p:spPr>
          <a:xfrm>
            <a:off x="7593854" y="1302017"/>
            <a:ext cx="3223260" cy="1477328"/>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Joel Jones:</a:t>
            </a:r>
            <a:r>
              <a:rPr lang="en-GB" sz="1800">
                <a:effectLst/>
                <a:latin typeface="Calibri" panose="020F0502020204030204" pitchFamily="34" charset="0"/>
                <a:ea typeface="Calibri" panose="020F0502020204030204" pitchFamily="34" charset="0"/>
                <a:cs typeface="Times New Roman" panose="02020603050405020304" pitchFamily="18" charset="0"/>
              </a:rPr>
              <a:t> Senior Research Officer, Coronavirus Infection Survey, Office for National Statistics (UK).</a:t>
            </a:r>
          </a:p>
          <a:p>
            <a:r>
              <a:rPr lang="en-GB"/>
              <a:t>joel.jones@ons.gov.uk</a:t>
            </a:r>
          </a:p>
        </p:txBody>
      </p:sp>
      <p:sp>
        <p:nvSpPr>
          <p:cNvPr id="25" name="TextBox 24">
            <a:extLst>
              <a:ext uri="{FF2B5EF4-FFF2-40B4-BE49-F238E27FC236}">
                <a16:creationId xmlns:a16="http://schemas.microsoft.com/office/drawing/2014/main" id="{9C4C012B-9B6D-413D-BD0C-E0707C9FFE41}"/>
              </a:ext>
            </a:extLst>
          </p:cNvPr>
          <p:cNvSpPr txBox="1"/>
          <p:nvPr/>
        </p:nvSpPr>
        <p:spPr>
          <a:xfrm>
            <a:off x="7593854" y="3056343"/>
            <a:ext cx="3563504" cy="1477328"/>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Dorothea Seiler Vellame: </a:t>
            </a:r>
            <a:r>
              <a:rPr lang="en-GB" sz="1800">
                <a:effectLst/>
                <a:latin typeface="Calibri" panose="020F0502020204030204" pitchFamily="34" charset="0"/>
                <a:ea typeface="Calibri" panose="020F0502020204030204" pitchFamily="34" charset="0"/>
                <a:cs typeface="Times New Roman" panose="02020603050405020304" pitchFamily="18" charset="0"/>
              </a:rPr>
              <a:t>Higher Executive Officer, Coronavirus Infection Survey, Office for National Statistics (UK).</a:t>
            </a:r>
          </a:p>
          <a:p>
            <a:r>
              <a:rPr lang="en-GB"/>
              <a:t>dorothea.seiler.vellame@ons.gov.uk</a:t>
            </a:r>
          </a:p>
        </p:txBody>
      </p:sp>
    </p:spTree>
    <p:extLst>
      <p:ext uri="{BB962C8B-B14F-4D97-AF65-F5344CB8AC3E}">
        <p14:creationId xmlns:p14="http://schemas.microsoft.com/office/powerpoint/2010/main" val="10415001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The Project</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5" y="1120676"/>
            <a:ext cx="7970184" cy="3139321"/>
          </a:xfrm>
          <a:prstGeom prst="rect">
            <a:avLst/>
          </a:prstGeom>
          <a:noFill/>
        </p:spPr>
        <p:txBody>
          <a:bodyPr wrap="square" rtlCol="0">
            <a:spAutoFit/>
          </a:bodyPr>
          <a:lstStyle/>
          <a:p>
            <a:pPr algn="just"/>
            <a:r>
              <a:rPr lang="en-GB" sz="2000" i="1">
                <a:effectLst/>
                <a:latin typeface="Calibri" panose="020F0502020204030204" pitchFamily="34" charset="0"/>
                <a:ea typeface="Calibri" panose="020F0502020204030204" pitchFamily="34" charset="0"/>
                <a:cs typeface="Times New Roman" panose="02020603050405020304" pitchFamily="18" charset="0"/>
              </a:rPr>
              <a:t>‘To support policies caused by the impact of Climate Change on society as part of monitoring SDG 13’.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gn="just"/>
            <a:r>
              <a:rPr lang="en-GB" sz="2000" b="1" u="none" strike="noStrike">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gn="just"/>
            <a:r>
              <a:rPr lang="en-GB" sz="2000" u="sng">
                <a:effectLst/>
                <a:latin typeface="Calibri" panose="020F0502020204030204" pitchFamily="34" charset="0"/>
                <a:ea typeface="Calibri" panose="020F0502020204030204" pitchFamily="34" charset="0"/>
                <a:cs typeface="Times New Roman" panose="02020603050405020304" pitchFamily="18" charset="0"/>
              </a:rPr>
              <a:t>We decided to focus on two key SDG targets: </a:t>
            </a:r>
          </a:p>
          <a:p>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Target 13.2: Integrate climate change measures into </a:t>
            </a:r>
            <a:r>
              <a:rPr lang="en-GB"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national policies</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 strategies, and planning</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Target 13.3: Improve education, </a:t>
            </a:r>
            <a:r>
              <a:rPr lang="en-GB"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awareness-raising</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 and human and institutional capacity on climate change mitigation, adaptation, impact reduction and early warning.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endParaRPr lang="en-GB"/>
          </a:p>
        </p:txBody>
      </p:sp>
      <p:pic>
        <p:nvPicPr>
          <p:cNvPr id="2050" name="Picture 2" descr="See the source image">
            <a:extLst>
              <a:ext uri="{FF2B5EF4-FFF2-40B4-BE49-F238E27FC236}">
                <a16:creationId xmlns:a16="http://schemas.microsoft.com/office/drawing/2014/main" id="{B7EF1387-697E-4870-BC9C-4BFEC02ACB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40881" y="1120676"/>
            <a:ext cx="2607049" cy="260704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E855F3F-A0AF-4C20-9525-0B56592B80B4}"/>
              </a:ext>
            </a:extLst>
          </p:cNvPr>
          <p:cNvSpPr txBox="1"/>
          <p:nvPr/>
        </p:nvSpPr>
        <p:spPr>
          <a:xfrm>
            <a:off x="1051560" y="4476460"/>
            <a:ext cx="10069830" cy="1015663"/>
          </a:xfrm>
          <a:prstGeom prst="rect">
            <a:avLst/>
          </a:prstGeom>
          <a:noFill/>
        </p:spPr>
        <p:txBody>
          <a:bodyPr wrap="square" rtlCol="0">
            <a:spAutoFit/>
          </a:bodyPr>
          <a:lstStyle/>
          <a:p>
            <a:r>
              <a:rPr lang="en-GB" sz="2000" b="1" u="sng">
                <a:solidFill>
                  <a:srgbClr val="000000"/>
                </a:solidFill>
                <a:effectLst/>
                <a:latin typeface="Calibri" panose="020F0502020204030204" pitchFamily="34" charset="0"/>
                <a:ea typeface="Calibri" panose="020F0502020204030204" pitchFamily="34" charset="0"/>
                <a:cs typeface="Calibri" panose="020F0502020204030204" pitchFamily="34" charset="0"/>
              </a:rPr>
              <a:t>Our Aim</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 To address the data gap between public perceptions of climate change (using the UK as an example) and national policy to allow policy makers to have the appropriate information in one place for how society perceives Climate </a:t>
            </a:r>
            <a:r>
              <a:rPr lang="en-GB" sz="2000">
                <a:solidFill>
                  <a:srgbClr val="000000"/>
                </a:solidFill>
                <a:latin typeface="Calibri" panose="020F0502020204030204" pitchFamily="34" charset="0"/>
                <a:ea typeface="Calibri" panose="020F0502020204030204" pitchFamily="34" charset="0"/>
                <a:cs typeface="Calibri" panose="020F0502020204030204" pitchFamily="34" charset="0"/>
              </a:rPr>
              <a:t>C</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hange in relation to SDG 13.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Speech Bubble: Rectangle with Corners Rounded 5">
            <a:extLst>
              <a:ext uri="{FF2B5EF4-FFF2-40B4-BE49-F238E27FC236}">
                <a16:creationId xmlns:a16="http://schemas.microsoft.com/office/drawing/2014/main" id="{D1877508-14F1-4F0F-A41F-19144852D2B1}"/>
              </a:ext>
            </a:extLst>
          </p:cNvPr>
          <p:cNvSpPr/>
          <p:nvPr/>
        </p:nvSpPr>
        <p:spPr>
          <a:xfrm>
            <a:off x="754380" y="4377690"/>
            <a:ext cx="10492740" cy="1219546"/>
          </a:xfrm>
          <a:prstGeom prst="wedgeRoundRectCallout">
            <a:avLst>
              <a:gd name="adj1" fmla="val -37240"/>
              <a:gd name="adj2" fmla="val 80074"/>
              <a:gd name="adj3" fmla="val 16667"/>
            </a:avLst>
          </a:prstGeom>
          <a:no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51031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Our Objectives </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5" y="1109247"/>
            <a:ext cx="11554914" cy="3477875"/>
          </a:xfrm>
          <a:prstGeom prst="rect">
            <a:avLst/>
          </a:prstGeom>
          <a:noFill/>
        </p:spPr>
        <p:txBody>
          <a:bodyPr wrap="square" rtlCol="0">
            <a:spAutoFit/>
          </a:bodyPr>
          <a:lstStyle/>
          <a:p>
            <a:pPr marL="342900" indent="-342900">
              <a:buFont typeface="Wingdings" panose="05000000000000000000" pitchFamily="2" charset="2"/>
              <a:buChar char="§"/>
            </a:pPr>
            <a:r>
              <a:rPr lang="en-GB"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a:t>
            </a:r>
            <a:r>
              <a:rPr lang="en-GB" sz="2000" b="1">
                <a:solidFill>
                  <a:srgbClr val="000000"/>
                </a:solidFill>
                <a:latin typeface="Calibri" panose="020F0502020204030204" pitchFamily="34" charset="0"/>
                <a:ea typeface="Calibri" panose="020F0502020204030204" pitchFamily="34" charset="0"/>
                <a:cs typeface="Calibri" panose="020F0502020204030204" pitchFamily="34" charset="0"/>
              </a:rPr>
              <a:t>1</a:t>
            </a:r>
            <a:r>
              <a:rPr lang="en-GB"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To analyse how climate attitudes vary across the UK using survey data.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2: </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To understand how the UK public perceives current UK policies through survey-based data.</a:t>
            </a:r>
          </a:p>
          <a:p>
            <a:endParaRPr lang="en-GB" sz="200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342900" indent="-342900">
              <a:buFont typeface="Wingdings" panose="05000000000000000000" pitchFamily="2" charset="2"/>
              <a:buChar char="§"/>
            </a:pPr>
            <a:r>
              <a:rPr lang="en-GB"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3: </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To use big data to produce a data visualisation for the number of climate-based protests occurring in the UK, disaggregated by event type and protest group, along with information on social-media support.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4: </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To bring this information together into one interactive document (R Markdown) to provide a solution for accessing this information in one place and provide an example that could be scaled up to the global level.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2852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The Data </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4" y="1120677"/>
            <a:ext cx="7060983" cy="5728748"/>
          </a:xfrm>
          <a:prstGeom prst="rect">
            <a:avLst/>
          </a:prstGeom>
          <a:noFill/>
        </p:spPr>
        <p:txBody>
          <a:bodyPr wrap="square" rtlCol="0">
            <a:spAutoFit/>
          </a:bodyPr>
          <a:lstStyle/>
          <a:p>
            <a:r>
              <a:rPr lang="en-GB" sz="2000">
                <a:effectLst/>
                <a:latin typeface="Calibri" panose="020F0502020204030204" pitchFamily="34" charset="0"/>
                <a:ea typeface="Calibri" panose="020F0502020204030204" pitchFamily="34" charset="0"/>
                <a:cs typeface="Times New Roman" panose="02020603050405020304" pitchFamily="18" charset="0"/>
              </a:rPr>
              <a:t>For this project, we have used 7 main open-data sources, these are: </a:t>
            </a:r>
          </a:p>
          <a:p>
            <a:pPr marL="342900" lvl="0" indent="-342900">
              <a:lnSpc>
                <a:spcPct val="107000"/>
              </a:lnSpc>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ACLED Data on UK Protests from 2020-2022.</a:t>
            </a:r>
          </a:p>
          <a:p>
            <a:pPr marL="342900" lvl="0" indent="-342900">
              <a:lnSpc>
                <a:spcPct val="107000"/>
              </a:lnSpc>
              <a:buFont typeface="Wingdings" panose="05000000000000000000" pitchFamily="2" charset="2"/>
              <a:buChar char=""/>
            </a:pPr>
            <a:r>
              <a:rPr lang="en-GB" sz="2000">
                <a:latin typeface="Calibri" panose="020F0502020204030204" pitchFamily="34" charset="0"/>
                <a:ea typeface="Calibri" panose="020F0502020204030204" pitchFamily="34" charset="0"/>
                <a:cs typeface="Times New Roman" panose="02020603050405020304" pitchFamily="18" charset="0"/>
              </a:rPr>
              <a:t>Google Trends for interest in Climate protest groups from 2018-2022.</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Lloyds Register Foundation Risk Poll for Resilience from 2021. </a:t>
            </a:r>
          </a:p>
          <a:p>
            <a:pPr marL="342900" lvl="0" indent="-342900">
              <a:lnSpc>
                <a:spcPct val="107000"/>
              </a:lnSpc>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Office for National Statistics (UK) Opinions and Lifestyle Survey from October 2021. </a:t>
            </a:r>
          </a:p>
          <a:p>
            <a:pPr marL="342900" lvl="0" indent="-342900">
              <a:lnSpc>
                <a:spcPct val="107000"/>
              </a:lnSpc>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The Climate Change Twitter Dataset (Kaggle) for public options from 2006-2019. </a:t>
            </a:r>
          </a:p>
          <a:p>
            <a:pPr marL="342900" lvl="0" indent="-342900">
              <a:lnSpc>
                <a:spcPct val="107000"/>
              </a:lnSpc>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Twitter data on the number of followers of Climate Action/Protest Groups (using Social Blade) from 2020-2022. </a:t>
            </a:r>
          </a:p>
          <a:p>
            <a:pPr marL="342900" lvl="0" indent="-342900">
              <a:lnSpc>
                <a:spcPct val="107000"/>
              </a:lnSpc>
              <a:spcAft>
                <a:spcPts val="800"/>
              </a:spcAft>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UK Department for Business, Energy and Industrial Strategy survey data (BEIS) on public perceptions and awareness of Climate Change in the UK from September 2020 to October 2020. </a:t>
            </a:r>
          </a:p>
          <a:p>
            <a:pPr algn="just"/>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074" name="Picture 2" descr="See the source image">
            <a:extLst>
              <a:ext uri="{FF2B5EF4-FFF2-40B4-BE49-F238E27FC236}">
                <a16:creationId xmlns:a16="http://schemas.microsoft.com/office/drawing/2014/main" id="{81B69DA7-8C83-4C03-BBEC-7C6270320D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37314" y="310652"/>
            <a:ext cx="1249507" cy="124950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ee the source image">
            <a:extLst>
              <a:ext uri="{FF2B5EF4-FFF2-40B4-BE49-F238E27FC236}">
                <a16:creationId xmlns:a16="http://schemas.microsoft.com/office/drawing/2014/main" id="{32A4C2BC-55B7-4BAE-B46B-CE5D1F0047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89380" y="3776568"/>
            <a:ext cx="1305050" cy="105973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10D9DE8-38A4-4771-AEE8-2991B63F7C0A}"/>
              </a:ext>
            </a:extLst>
          </p:cNvPr>
          <p:cNvPicPr>
            <a:picLocks noChangeAspect="1"/>
          </p:cNvPicPr>
          <p:nvPr/>
        </p:nvPicPr>
        <p:blipFill rotWithShape="1">
          <a:blip r:embed="rId5"/>
          <a:srcRect l="993" t="11019" r="94202" b="73668"/>
          <a:stretch/>
        </p:blipFill>
        <p:spPr>
          <a:xfrm>
            <a:off x="8507431" y="2140137"/>
            <a:ext cx="966644" cy="1636431"/>
          </a:xfrm>
          <a:prstGeom prst="rect">
            <a:avLst/>
          </a:prstGeom>
        </p:spPr>
      </p:pic>
      <p:pic>
        <p:nvPicPr>
          <p:cNvPr id="3078" name="Picture 6" descr="See the source image">
            <a:extLst>
              <a:ext uri="{FF2B5EF4-FFF2-40B4-BE49-F238E27FC236}">
                <a16:creationId xmlns:a16="http://schemas.microsoft.com/office/drawing/2014/main" id="{C1C89712-C2C9-4183-AE3E-EE6267607E0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34719" y="5650434"/>
            <a:ext cx="2891116" cy="56768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See the source image">
            <a:extLst>
              <a:ext uri="{FF2B5EF4-FFF2-40B4-BE49-F238E27FC236}">
                <a16:creationId xmlns:a16="http://schemas.microsoft.com/office/drawing/2014/main" id="{16EDF4B4-386E-4E24-B215-C52BC486C3E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32123" y="4100893"/>
            <a:ext cx="2805191" cy="1059739"/>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mage result for google trends">
            <a:extLst>
              <a:ext uri="{FF2B5EF4-FFF2-40B4-BE49-F238E27FC236}">
                <a16:creationId xmlns:a16="http://schemas.microsoft.com/office/drawing/2014/main" id="{CFE9E769-56B2-474C-88E0-D7CA13953C8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00686" y="1954868"/>
            <a:ext cx="1969370" cy="1126564"/>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See the source image">
            <a:extLst>
              <a:ext uri="{FF2B5EF4-FFF2-40B4-BE49-F238E27FC236}">
                <a16:creationId xmlns:a16="http://schemas.microsoft.com/office/drawing/2014/main" id="{C11CA566-5E5B-4680-9B22-56FD9CC1828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853032" y="935406"/>
            <a:ext cx="2047654" cy="929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007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0B0619F-6247-446E-B714-FED4BC6A795E}"/>
              </a:ext>
            </a:extLst>
          </p:cNvPr>
          <p:cNvSpPr txBox="1"/>
          <p:nvPr/>
        </p:nvSpPr>
        <p:spPr>
          <a:xfrm>
            <a:off x="187642" y="1109247"/>
            <a:ext cx="11548556" cy="3370923"/>
          </a:xfrm>
          <a:prstGeom prst="rect">
            <a:avLst/>
          </a:prstGeom>
          <a:noFill/>
        </p:spPr>
        <p:txBody>
          <a:bodyPr wrap="square" rtlCol="0">
            <a:spAutoFit/>
          </a:bodyPr>
          <a:lstStyle/>
          <a:p>
            <a:pPr marL="342900" lvl="0" indent="-342900">
              <a:lnSpc>
                <a:spcPct val="107000"/>
              </a:lnSpc>
              <a:buFont typeface="Wingdings" panose="05000000000000000000" pitchFamily="2" charset="2"/>
              <a:buChar char=""/>
            </a:pPr>
            <a:r>
              <a:rPr lang="en-GB" sz="2000" b="1">
                <a:latin typeface="Calibri" panose="020F0502020204030204" pitchFamily="34" charset="0"/>
                <a:ea typeface="Calibri" panose="020F0502020204030204" pitchFamily="34" charset="0"/>
                <a:cs typeface="Times New Roman" panose="02020603050405020304" pitchFamily="18" charset="0"/>
              </a:rPr>
              <a:t>ACLED </a:t>
            </a:r>
            <a:r>
              <a:rPr lang="en-GB" sz="2000">
                <a:latin typeface="Calibri" panose="020F0502020204030204" pitchFamily="34" charset="0"/>
                <a:ea typeface="Calibri" panose="020F0502020204030204" pitchFamily="34" charset="0"/>
                <a:cs typeface="Times New Roman" panose="02020603050405020304" pitchFamily="18" charset="0"/>
              </a:rPr>
              <a:t>– Only includes data from 2020-2022,limiting the scale of time series analysis. Time is a limitation of the </a:t>
            </a:r>
            <a:r>
              <a:rPr lang="en-GB" sz="2000" b="1">
                <a:latin typeface="Calibri" panose="020F0502020204030204" pitchFamily="34" charset="0"/>
                <a:ea typeface="Calibri" panose="020F0502020204030204" pitchFamily="34" charset="0"/>
                <a:cs typeface="Times New Roman" panose="02020603050405020304" pitchFamily="18" charset="0"/>
              </a:rPr>
              <a:t>BEIS</a:t>
            </a:r>
            <a:r>
              <a:rPr lang="en-GB" sz="2000">
                <a:latin typeface="Calibri" panose="020F0502020204030204" pitchFamily="34" charset="0"/>
                <a:ea typeface="Calibri" panose="020F0502020204030204" pitchFamily="34" charset="0"/>
                <a:cs typeface="Times New Roman" panose="02020603050405020304" pitchFamily="18" charset="0"/>
              </a:rPr>
              <a:t> and </a:t>
            </a:r>
            <a:r>
              <a:rPr lang="en-GB" sz="2000" b="1">
                <a:latin typeface="Calibri" panose="020F0502020204030204" pitchFamily="34" charset="0"/>
                <a:ea typeface="Calibri" panose="020F0502020204030204" pitchFamily="34" charset="0"/>
                <a:cs typeface="Times New Roman" panose="02020603050405020304" pitchFamily="18" charset="0"/>
              </a:rPr>
              <a:t>Lloyds</a:t>
            </a:r>
            <a:r>
              <a:rPr lang="en-GB" sz="2000">
                <a:latin typeface="Calibri" panose="020F0502020204030204" pitchFamily="34" charset="0"/>
                <a:ea typeface="Calibri" panose="020F0502020204030204" pitchFamily="34" charset="0"/>
                <a:cs typeface="Times New Roman" panose="02020603050405020304" pitchFamily="18" charset="0"/>
              </a:rPr>
              <a:t> data too.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endParaRPr lang="en-GB" sz="2000" b="1">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Office for National Statistics (UK) Opinions and Lifestyle Survey </a:t>
            </a:r>
            <a:r>
              <a:rPr lang="en-GB" sz="2000">
                <a:effectLst/>
                <a:latin typeface="Calibri" panose="020F0502020204030204" pitchFamily="34" charset="0"/>
                <a:ea typeface="Calibri" panose="020F0502020204030204" pitchFamily="34" charset="0"/>
                <a:cs typeface="Times New Roman" panose="02020603050405020304" pitchFamily="18" charset="0"/>
              </a:rPr>
              <a:t>– Only a high-level summary/subset of the data is open-sourced, limiting our analysis to a two-week period in October 2021. </a:t>
            </a:r>
          </a:p>
          <a:p>
            <a:pPr lvl="0">
              <a:lnSpc>
                <a:spcPct val="107000"/>
              </a:lnSpc>
            </a:pP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Twitter Data (Social Blade and Kaggle) </a:t>
            </a:r>
            <a:r>
              <a:rPr lang="en-GB" sz="2000">
                <a:effectLst/>
                <a:latin typeface="Calibri" panose="020F0502020204030204" pitchFamily="34" charset="0"/>
                <a:ea typeface="Calibri" panose="020F0502020204030204" pitchFamily="34" charset="0"/>
                <a:cs typeface="Times New Roman" panose="02020603050405020304" pitchFamily="18" charset="0"/>
              </a:rPr>
              <a:t>– not all the protest groups had verified twitter accounts; we only took data for the UK/Global groups and not local subgroups; there is potential bias in those who are active on social media platforms</a:t>
            </a:r>
            <a:r>
              <a:rPr lang="en-GB">
                <a:latin typeface="Calibri" panose="020F0502020204030204" pitchFamily="34" charset="0"/>
                <a:ea typeface="Calibri" panose="020F0502020204030204" pitchFamily="34" charset="0"/>
                <a:cs typeface="Times New Roman" panose="02020603050405020304" pitchFamily="18" charset="0"/>
              </a:rPr>
              <a:t>; </a:t>
            </a:r>
            <a:r>
              <a:rPr lang="en-GB" sz="2000">
                <a:latin typeface="Calibri" panose="020F0502020204030204" pitchFamily="34" charset="0"/>
                <a:ea typeface="Calibri" panose="020F0502020204030204" pitchFamily="34" charset="0"/>
                <a:cs typeface="Times New Roman" panose="02020603050405020304" pitchFamily="18" charset="0"/>
              </a:rPr>
              <a:t>we do not have information on the methodology used for the data stored by Kaggle. </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E9F4D4D6-AC4F-4875-A358-66B11EF9931F}"/>
              </a:ext>
            </a:extLst>
          </p:cNvPr>
          <p:cNvSpPr txBox="1"/>
          <p:nvPr/>
        </p:nvSpPr>
        <p:spPr>
          <a:xfrm>
            <a:off x="880844" y="4821828"/>
            <a:ext cx="10142290" cy="1292662"/>
          </a:xfrm>
          <a:prstGeom prst="rect">
            <a:avLst/>
          </a:prstGeom>
          <a:noFill/>
        </p:spPr>
        <p:txBody>
          <a:bodyPr wrap="square" rtlCol="0">
            <a:spAutoFit/>
          </a:bodyPr>
          <a:lstStyle/>
          <a:p>
            <a:r>
              <a:rPr lang="en-GB" sz="2000" b="1">
                <a:effectLst/>
                <a:latin typeface="Calibri" panose="020F0502020204030204" pitchFamily="34" charset="0"/>
                <a:ea typeface="Calibri" panose="020F0502020204030204" pitchFamily="34" charset="0"/>
                <a:cs typeface="Times New Roman" panose="02020603050405020304" pitchFamily="18" charset="0"/>
              </a:rPr>
              <a:t>Resolution: </a:t>
            </a:r>
            <a:r>
              <a:rPr lang="en-GB" sz="2000">
                <a:effectLst/>
                <a:latin typeface="Calibri" panose="020F0502020204030204" pitchFamily="34" charset="0"/>
                <a:ea typeface="Calibri" panose="020F0502020204030204" pitchFamily="34" charset="0"/>
                <a:cs typeface="Times New Roman" panose="02020603050405020304" pitchFamily="18" charset="0"/>
              </a:rPr>
              <a:t>By using multiple ‘big’ datasets and local surveys, we have been able to provide an integrated analysis of UK perceptions of Climate Change that provides policy makers with a ‘one-stop-shop’ for understanding the impact of Climate Change on society. </a:t>
            </a:r>
          </a:p>
          <a:p>
            <a:endParaRPr lang="en-GB"/>
          </a:p>
        </p:txBody>
      </p:sp>
      <p:sp>
        <p:nvSpPr>
          <p:cNvPr id="6" name="TextBox 5">
            <a:extLst>
              <a:ext uri="{FF2B5EF4-FFF2-40B4-BE49-F238E27FC236}">
                <a16:creationId xmlns:a16="http://schemas.microsoft.com/office/drawing/2014/main" id="{82CAE97E-2215-4783-AAD7-8568031B3FF8}"/>
              </a:ext>
            </a:extLst>
          </p:cNvPr>
          <p:cNvSpPr txBox="1"/>
          <p:nvPr/>
        </p:nvSpPr>
        <p:spPr>
          <a:xfrm>
            <a:off x="219074" y="196327"/>
            <a:ext cx="7038975" cy="707886"/>
          </a:xfrm>
          <a:prstGeom prst="rect">
            <a:avLst/>
          </a:prstGeom>
          <a:noFill/>
        </p:spPr>
        <p:txBody>
          <a:bodyPr wrap="square" rtlCol="0">
            <a:spAutoFit/>
          </a:bodyPr>
          <a:lstStyle/>
          <a:p>
            <a:r>
              <a:rPr lang="en-GB" sz="4000" u="sng"/>
              <a:t>Data Limitations and Challenges  </a:t>
            </a:r>
          </a:p>
        </p:txBody>
      </p:sp>
      <p:sp>
        <p:nvSpPr>
          <p:cNvPr id="8" name="Speech Bubble: Rectangle with Corners Rounded 7">
            <a:extLst>
              <a:ext uri="{FF2B5EF4-FFF2-40B4-BE49-F238E27FC236}">
                <a16:creationId xmlns:a16="http://schemas.microsoft.com/office/drawing/2014/main" id="{8F717109-18D5-447E-87D7-1D8DB6A56C99}"/>
              </a:ext>
            </a:extLst>
          </p:cNvPr>
          <p:cNvSpPr/>
          <p:nvPr/>
        </p:nvSpPr>
        <p:spPr>
          <a:xfrm>
            <a:off x="715550" y="4685204"/>
            <a:ext cx="10492740" cy="1292662"/>
          </a:xfrm>
          <a:prstGeom prst="wedgeRoundRectCallout">
            <a:avLst>
              <a:gd name="adj1" fmla="val 40540"/>
              <a:gd name="adj2" fmla="val 85460"/>
              <a:gd name="adj3" fmla="val 16667"/>
            </a:avLst>
          </a:prstGeom>
          <a:no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28667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023F12-CFCA-4A6E-BDE3-4412EBF22DD0}"/>
              </a:ext>
            </a:extLst>
          </p:cNvPr>
          <p:cNvSpPr txBox="1"/>
          <p:nvPr/>
        </p:nvSpPr>
        <p:spPr>
          <a:xfrm>
            <a:off x="219074" y="187938"/>
            <a:ext cx="7038975" cy="707886"/>
          </a:xfrm>
          <a:prstGeom prst="rect">
            <a:avLst/>
          </a:prstGeom>
          <a:noFill/>
        </p:spPr>
        <p:txBody>
          <a:bodyPr wrap="square" rtlCol="0">
            <a:spAutoFit/>
          </a:bodyPr>
          <a:lstStyle/>
          <a:p>
            <a:r>
              <a:rPr lang="en-GB" sz="4000" u="sng"/>
              <a:t>Data Cleaning</a:t>
            </a:r>
            <a:r>
              <a:rPr lang="en-GB" sz="4000"/>
              <a:t> – Examples </a:t>
            </a:r>
          </a:p>
        </p:txBody>
      </p:sp>
      <p:sp>
        <p:nvSpPr>
          <p:cNvPr id="5" name="TextBox 4">
            <a:extLst>
              <a:ext uri="{FF2B5EF4-FFF2-40B4-BE49-F238E27FC236}">
                <a16:creationId xmlns:a16="http://schemas.microsoft.com/office/drawing/2014/main" id="{8E060BE3-20D6-4570-B6DD-050CD70EAF71}"/>
              </a:ext>
            </a:extLst>
          </p:cNvPr>
          <p:cNvSpPr txBox="1"/>
          <p:nvPr/>
        </p:nvSpPr>
        <p:spPr>
          <a:xfrm>
            <a:off x="221932" y="1006973"/>
            <a:ext cx="11748136" cy="5386090"/>
          </a:xfrm>
          <a:prstGeom prst="rect">
            <a:avLst/>
          </a:prstGeom>
          <a:noFill/>
        </p:spPr>
        <p:txBody>
          <a:bodyPr wrap="square" rtlCol="0">
            <a:spAutoFit/>
          </a:bodyPr>
          <a:lstStyle/>
          <a:p>
            <a:r>
              <a:rPr lang="en-GB" sz="1800">
                <a:effectLst/>
                <a:latin typeface="Calibri" panose="020F0502020204030204" pitchFamily="34" charset="0"/>
                <a:ea typeface="Calibri" panose="020F0502020204030204" pitchFamily="34" charset="0"/>
                <a:cs typeface="Times New Roman" panose="02020603050405020304" pitchFamily="18" charset="0"/>
              </a:rPr>
              <a:t>For the </a:t>
            </a:r>
            <a:r>
              <a:rPr lang="en-GB" sz="1800" b="1">
                <a:effectLst/>
                <a:latin typeface="Calibri" panose="020F0502020204030204" pitchFamily="34" charset="0"/>
                <a:ea typeface="Calibri" panose="020F0502020204030204" pitchFamily="34" charset="0"/>
                <a:cs typeface="Times New Roman" panose="02020603050405020304" pitchFamily="18" charset="0"/>
              </a:rPr>
              <a:t>ACLED</a:t>
            </a:r>
            <a:r>
              <a:rPr lang="en-GB" sz="1800">
                <a:effectLst/>
                <a:latin typeface="Calibri" panose="020F0502020204030204" pitchFamily="34" charset="0"/>
                <a:ea typeface="Calibri" panose="020F0502020204030204" pitchFamily="34" charset="0"/>
                <a:cs typeface="Times New Roman" panose="02020603050405020304" pitchFamily="18" charset="0"/>
              </a:rPr>
              <a:t> Data:</a:t>
            </a:r>
          </a:p>
          <a:p>
            <a:pPr marL="342900" lvl="0" indent="-342900">
              <a:buFont typeface="Wingdings" panose="05000000000000000000" pitchFamily="2" charset="2"/>
              <a:buChar char=""/>
            </a:pPr>
            <a:r>
              <a:rPr lang="en-GB" sz="1800">
                <a:effectLst/>
                <a:latin typeface="Calibri" panose="020F0502020204030204" pitchFamily="34" charset="0"/>
                <a:ea typeface="Calibri" panose="020F0502020204030204" pitchFamily="34" charset="0"/>
                <a:cs typeface="Times New Roman" panose="02020603050405020304" pitchFamily="18" charset="0"/>
              </a:rPr>
              <a:t>Cleaned to only include the UK. </a:t>
            </a:r>
          </a:p>
          <a:p>
            <a:pPr marL="342900" lvl="0" indent="-342900">
              <a:buFont typeface="Wingdings" panose="05000000000000000000" pitchFamily="2" charset="2"/>
              <a:buChar char=""/>
            </a:pPr>
            <a:r>
              <a:rPr lang="en-GB" sz="1800">
                <a:effectLst/>
                <a:latin typeface="Calibri" panose="020F0502020204030204" pitchFamily="34" charset="0"/>
                <a:ea typeface="Calibri" panose="020F0502020204030204" pitchFamily="34" charset="0"/>
                <a:cs typeface="Times New Roman" panose="02020603050405020304" pitchFamily="18" charset="0"/>
              </a:rPr>
              <a:t>Protest groups were previously in one string, so they were split into individual groups. </a:t>
            </a:r>
          </a:p>
          <a:p>
            <a:pPr marL="342900" lvl="0" indent="-342900">
              <a:buFont typeface="Wingdings" panose="05000000000000000000" pitchFamily="2" charset="2"/>
              <a:buChar char=""/>
            </a:pPr>
            <a:r>
              <a:rPr lang="en-GB" sz="1800">
                <a:effectLst/>
                <a:latin typeface="Calibri" panose="020F0502020204030204" pitchFamily="34" charset="0"/>
                <a:ea typeface="Calibri" panose="020F0502020204030204" pitchFamily="34" charset="0"/>
                <a:cs typeface="Times New Roman" panose="02020603050405020304" pitchFamily="18" charset="0"/>
              </a:rPr>
              <a:t>These groups were characterised into whether they were climate related or not, with an additional column added to the data to determine this (based on additional research).</a:t>
            </a:r>
          </a:p>
          <a:p>
            <a:pPr marL="342900" lvl="0" indent="-342900">
              <a:buFont typeface="Wingdings" panose="05000000000000000000" pitchFamily="2" charset="2"/>
              <a:buChar char=""/>
            </a:pPr>
            <a:r>
              <a:rPr lang="en-GB" sz="1800">
                <a:effectLst/>
                <a:latin typeface="Calibri" panose="020F0502020204030204" pitchFamily="34" charset="0"/>
                <a:ea typeface="Calibri" panose="020F0502020204030204" pitchFamily="34" charset="0"/>
                <a:cs typeface="Times New Roman" panose="02020603050405020304" pitchFamily="18" charset="0"/>
              </a:rPr>
              <a:t>The dates for protests were converted to the data class using the lubricate package. </a:t>
            </a:r>
          </a:p>
          <a:p>
            <a:pPr marL="342900" lvl="0" indent="-342900">
              <a:buFont typeface="Wingdings" panose="05000000000000000000" pitchFamily="2" charset="2"/>
              <a:buChar char=""/>
            </a:pPr>
            <a:endParaRPr lang="en-GB">
              <a:latin typeface="Calibri" panose="020F0502020204030204" pitchFamily="34" charset="0"/>
              <a:ea typeface="Calibri" panose="020F0502020204030204" pitchFamily="34" charset="0"/>
              <a:cs typeface="Times New Roman" panose="02020603050405020304" pitchFamily="18" charset="0"/>
            </a:endParaRPr>
          </a:p>
          <a:p>
            <a:r>
              <a:rPr lang="en-GB" sz="1800">
                <a:effectLst/>
                <a:latin typeface="Calibri" panose="020F0502020204030204" pitchFamily="34" charset="0"/>
                <a:ea typeface="Calibri" panose="020F0502020204030204" pitchFamily="34" charset="0"/>
                <a:cs typeface="Times New Roman" panose="02020603050405020304" pitchFamily="18" charset="0"/>
              </a:rPr>
              <a:t>For the</a:t>
            </a:r>
            <a:r>
              <a:rPr lang="en-GB" sz="1800" b="1">
                <a:effectLst/>
                <a:latin typeface="Calibri" panose="020F0502020204030204" pitchFamily="34" charset="0"/>
                <a:ea typeface="Calibri" panose="020F0502020204030204" pitchFamily="34" charset="0"/>
                <a:cs typeface="Times New Roman" panose="02020603050405020304" pitchFamily="18" charset="0"/>
              </a:rPr>
              <a:t> Lloyds Risk Poll</a:t>
            </a:r>
            <a:r>
              <a:rPr lang="en-GB" sz="1800">
                <a:effectLst/>
                <a:latin typeface="Calibri" panose="020F0502020204030204" pitchFamily="34" charset="0"/>
                <a:ea typeface="Calibri" panose="020F0502020204030204" pitchFamily="34" charset="0"/>
                <a:cs typeface="Times New Roman" panose="02020603050405020304" pitchFamily="18" charset="0"/>
              </a:rPr>
              <a:t> Data:</a:t>
            </a:r>
          </a:p>
          <a:p>
            <a:pPr marL="285750" indent="-285750">
              <a:buFont typeface="Wingdings" panose="05000000000000000000" pitchFamily="2" charset="2"/>
              <a:buChar char="§"/>
            </a:pPr>
            <a:r>
              <a:rPr lang="en-GB" sz="1800">
                <a:effectLst/>
                <a:latin typeface="Calibri" panose="020F0502020204030204" pitchFamily="34" charset="0"/>
                <a:ea typeface="Calibri" panose="020F0502020204030204" pitchFamily="34" charset="0"/>
                <a:cs typeface="Times New Roman" panose="02020603050405020304" pitchFamily="18" charset="0"/>
              </a:rPr>
              <a:t>Filtered for the UK, with some variable groups (e.g. the number of children in </a:t>
            </a:r>
            <a:r>
              <a:rPr lang="en-GB">
                <a:latin typeface="Calibri" panose="020F0502020204030204" pitchFamily="34" charset="0"/>
                <a:ea typeface="Calibri" panose="020F0502020204030204" pitchFamily="34" charset="0"/>
                <a:cs typeface="Times New Roman" panose="02020603050405020304" pitchFamily="18" charset="0"/>
              </a:rPr>
              <a:t>the household) collapsed to allow for greater power in detecting differences.</a:t>
            </a:r>
          </a:p>
          <a:p>
            <a:pPr marL="285750" indent="-285750">
              <a:buFont typeface="Wingdings" panose="05000000000000000000" pitchFamily="2" charset="2"/>
              <a:buChar char="§"/>
            </a:pPr>
            <a:r>
              <a:rPr lang="en-GB" sz="1800">
                <a:effectLst/>
                <a:latin typeface="Calibri" panose="020F0502020204030204" pitchFamily="34" charset="0"/>
                <a:ea typeface="Calibri" panose="020F0502020204030204" pitchFamily="34" charset="0"/>
                <a:cs typeface="Times New Roman" panose="02020603050405020304" pitchFamily="18" charset="0"/>
              </a:rPr>
              <a:t>Numeric categories recoded using the data dictionary. </a:t>
            </a:r>
          </a:p>
          <a:p>
            <a:pPr marL="285750" indent="-285750">
              <a:buFont typeface="Wingdings" panose="05000000000000000000" pitchFamily="2" charset="2"/>
              <a:buChar char="§"/>
            </a:pPr>
            <a:r>
              <a:rPr lang="en-GB">
                <a:latin typeface="Calibri" panose="020F0502020204030204" pitchFamily="34" charset="0"/>
                <a:ea typeface="Calibri" panose="020F0502020204030204" pitchFamily="34" charset="0"/>
                <a:cs typeface="Times New Roman" panose="02020603050405020304" pitchFamily="18" charset="0"/>
              </a:rPr>
              <a:t>Outcome variables collapsed into binary categories in line with headline statistics from the report e.g. perceives Climate Change as a threat vs does not perceive Climate Change as a threat. </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p>
            <a:r>
              <a:rPr lang="en-GB" sz="1800">
                <a:effectLst/>
                <a:latin typeface="Calibri" panose="020F0502020204030204" pitchFamily="34" charset="0"/>
                <a:ea typeface="Calibri" panose="020F0502020204030204" pitchFamily="34" charset="0"/>
                <a:cs typeface="Times New Roman" panose="02020603050405020304" pitchFamily="18" charset="0"/>
              </a:rPr>
              <a:t> </a:t>
            </a:r>
          </a:p>
          <a:p>
            <a:r>
              <a:rPr lang="en-GB" sz="1800">
                <a:effectLst/>
                <a:latin typeface="Calibri" panose="020F0502020204030204" pitchFamily="34" charset="0"/>
                <a:ea typeface="Calibri" panose="020F0502020204030204" pitchFamily="34" charset="0"/>
                <a:cs typeface="Times New Roman" panose="02020603050405020304" pitchFamily="18" charset="0"/>
              </a:rPr>
              <a:t>For the </a:t>
            </a:r>
            <a:r>
              <a:rPr lang="en-GB" sz="1800" b="1">
                <a:effectLst/>
                <a:latin typeface="Calibri" panose="020F0502020204030204" pitchFamily="34" charset="0"/>
                <a:ea typeface="Calibri" panose="020F0502020204030204" pitchFamily="34" charset="0"/>
                <a:cs typeface="Times New Roman" panose="02020603050405020304" pitchFamily="18" charset="0"/>
              </a:rPr>
              <a:t>Opinions and Lifestyle Survey (ONS)</a:t>
            </a:r>
            <a:r>
              <a:rPr lang="en-GB" sz="1800">
                <a:effectLst/>
                <a:latin typeface="Calibri" panose="020F0502020204030204" pitchFamily="34" charset="0"/>
                <a:ea typeface="Calibri" panose="020F0502020204030204" pitchFamily="34" charset="0"/>
                <a:cs typeface="Times New Roman" panose="02020603050405020304" pitchFamily="18" charset="0"/>
              </a:rPr>
              <a:t> Data:</a:t>
            </a:r>
          </a:p>
          <a:p>
            <a:pPr marL="342900" lvl="0" indent="-342900">
              <a:buFont typeface="Wingdings" panose="05000000000000000000" pitchFamily="2" charset="2"/>
              <a:buChar char=""/>
            </a:pPr>
            <a:r>
              <a:rPr lang="en-GB" sz="1800">
                <a:solidFill>
                  <a:srgbClr val="000000"/>
                </a:solidFill>
                <a:effectLst/>
                <a:latin typeface="Calibri" panose="020F0502020204030204" pitchFamily="34" charset="0"/>
                <a:ea typeface="Calibri" panose="020F0502020204030204" pitchFamily="34" charset="0"/>
                <a:cs typeface="Calibri" panose="020F0502020204030204" pitchFamily="34" charset="0"/>
              </a:rPr>
              <a:t>The data contained a summary of the survey, split across age, sex, country, region, disability status, ability to afford unexpected expenses and parental status. Each summary had a percentage for each answer as well as upper and lower quartiles; these answers were merged (e.g., all agree and strongly agree results merged). </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p>
            <a:pPr algn="just"/>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534625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023F12-CFCA-4A6E-BDE3-4412EBF22DD0}"/>
              </a:ext>
            </a:extLst>
          </p:cNvPr>
          <p:cNvSpPr txBox="1"/>
          <p:nvPr/>
        </p:nvSpPr>
        <p:spPr>
          <a:xfrm>
            <a:off x="219074" y="104887"/>
            <a:ext cx="7038975" cy="1323439"/>
          </a:xfrm>
          <a:prstGeom prst="rect">
            <a:avLst/>
          </a:prstGeom>
          <a:noFill/>
        </p:spPr>
        <p:txBody>
          <a:bodyPr wrap="square" rtlCol="0">
            <a:spAutoFit/>
          </a:bodyPr>
          <a:lstStyle/>
          <a:p>
            <a:r>
              <a:rPr lang="en-GB" sz="4000" u="sng">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Product/Our Solution </a:t>
            </a:r>
            <a:endParaRPr lang="en-GB" sz="4000">
              <a:effectLst/>
              <a:latin typeface="Calibri" panose="020F0502020204030204" pitchFamily="34" charset="0"/>
              <a:ea typeface="Calibri" panose="020F0502020204030204" pitchFamily="34" charset="0"/>
              <a:cs typeface="Times New Roman" panose="02020603050405020304" pitchFamily="18" charset="0"/>
            </a:endParaRPr>
          </a:p>
          <a:p>
            <a:endParaRPr lang="en-GB" sz="4000" u="sng"/>
          </a:p>
        </p:txBody>
      </p:sp>
      <p:sp>
        <p:nvSpPr>
          <p:cNvPr id="5" name="TextBox 4">
            <a:extLst>
              <a:ext uri="{FF2B5EF4-FFF2-40B4-BE49-F238E27FC236}">
                <a16:creationId xmlns:a16="http://schemas.microsoft.com/office/drawing/2014/main" id="{8E060BE3-20D6-4570-B6DD-050CD70EAF71}"/>
              </a:ext>
            </a:extLst>
          </p:cNvPr>
          <p:cNvSpPr txBox="1"/>
          <p:nvPr/>
        </p:nvSpPr>
        <p:spPr>
          <a:xfrm>
            <a:off x="219074" y="1100229"/>
            <a:ext cx="11748136" cy="2246769"/>
          </a:xfrm>
          <a:prstGeom prst="rect">
            <a:avLst/>
          </a:prstGeom>
          <a:noFill/>
        </p:spPr>
        <p:txBody>
          <a:bodyPr wrap="square" rtlCol="0">
            <a:spAutoFit/>
          </a:bodyPr>
          <a:lstStyle/>
          <a:p>
            <a:pPr marL="342900" indent="-342900">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Fea</a:t>
            </a:r>
            <a:r>
              <a:rPr lang="en-GB" sz="2000" b="1">
                <a:latin typeface="Calibri" panose="020F0502020204030204" pitchFamily="34" charset="0"/>
                <a:ea typeface="Calibri" panose="020F0502020204030204" pitchFamily="34" charset="0"/>
                <a:cs typeface="Times New Roman" panose="02020603050405020304" pitchFamily="18" charset="0"/>
              </a:rPr>
              <a:t>ture</a:t>
            </a:r>
            <a:r>
              <a:rPr lang="en-GB" sz="2000" b="1">
                <a:effectLst/>
                <a:latin typeface="Calibri" panose="020F0502020204030204" pitchFamily="34" charset="0"/>
                <a:ea typeface="Calibri" panose="020F0502020204030204" pitchFamily="34" charset="0"/>
                <a:cs typeface="Times New Roman" panose="02020603050405020304" pitchFamily="18" charset="0"/>
              </a:rPr>
              <a:t> 1: </a:t>
            </a:r>
            <a:r>
              <a:rPr lang="en-GB" sz="2000">
                <a:effectLst/>
                <a:latin typeface="Calibri" panose="020F0502020204030204" pitchFamily="34" charset="0"/>
                <a:ea typeface="Calibri" panose="020F0502020204030204" pitchFamily="34" charset="0"/>
                <a:cs typeface="Times New Roman" panose="02020603050405020304" pitchFamily="18" charset="0"/>
              </a:rPr>
              <a:t>Global concern of Climate Change.</a:t>
            </a:r>
          </a:p>
          <a:p>
            <a:pPr marL="342900" indent="-342900">
              <a:buFont typeface="Wingdings" panose="05000000000000000000" pitchFamily="2" charset="2"/>
              <a:buChar char="§"/>
            </a:pPr>
            <a:endParaRPr lang="en-GB" sz="2000" b="1">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Feature 2: </a:t>
            </a:r>
            <a:r>
              <a:rPr lang="en-GB" sz="2000">
                <a:effectLst/>
                <a:latin typeface="Calibri" panose="020F0502020204030204" pitchFamily="34" charset="0"/>
                <a:ea typeface="Calibri" panose="020F0502020204030204" pitchFamily="34" charset="0"/>
                <a:cs typeface="Times New Roman" panose="02020603050405020304" pitchFamily="18" charset="0"/>
              </a:rPr>
              <a:t>Attitudes towards Climate Change, including by age.   </a:t>
            </a:r>
          </a:p>
          <a:p>
            <a:pPr marL="342900" indent="-342900">
              <a:buFont typeface="Wingdings" panose="05000000000000000000" pitchFamily="2" charset="2"/>
              <a:buChar char="§"/>
            </a:pP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Feature </a:t>
            </a:r>
            <a:r>
              <a:rPr lang="en-GB" sz="2000" b="1">
                <a:latin typeface="Calibri" panose="020F0502020204030204" pitchFamily="34" charset="0"/>
                <a:ea typeface="Calibri" panose="020F0502020204030204" pitchFamily="34" charset="0"/>
                <a:cs typeface="Times New Roman" panose="02020603050405020304" pitchFamily="18" charset="0"/>
              </a:rPr>
              <a:t>3</a:t>
            </a:r>
            <a:r>
              <a:rPr lang="en-GB" sz="2000" b="1">
                <a:effectLst/>
                <a:latin typeface="Calibri" panose="020F0502020204030204" pitchFamily="34" charset="0"/>
                <a:ea typeface="Calibri" panose="020F0502020204030204" pitchFamily="34" charset="0"/>
                <a:cs typeface="Times New Roman" panose="02020603050405020304" pitchFamily="18" charset="0"/>
              </a:rPr>
              <a:t>: </a:t>
            </a:r>
            <a:r>
              <a:rPr lang="en-GB" sz="2000">
                <a:effectLst/>
                <a:latin typeface="Calibri" panose="020F0502020204030204" pitchFamily="34" charset="0"/>
                <a:ea typeface="Calibri" panose="020F0502020204030204" pitchFamily="34" charset="0"/>
                <a:cs typeface="Times New Roman" panose="02020603050405020304" pitchFamily="18" charset="0"/>
              </a:rPr>
              <a:t>Public support of UK Climate </a:t>
            </a:r>
            <a:r>
              <a:rPr lang="en-GB" sz="2000">
                <a:latin typeface="Calibri" panose="020F0502020204030204" pitchFamily="34" charset="0"/>
                <a:ea typeface="Calibri" panose="020F0502020204030204" pitchFamily="34" charset="0"/>
                <a:cs typeface="Times New Roman" panose="02020603050405020304" pitchFamily="18" charset="0"/>
              </a:rPr>
              <a:t>C</a:t>
            </a:r>
            <a:r>
              <a:rPr lang="en-GB" sz="2000">
                <a:effectLst/>
                <a:latin typeface="Calibri" panose="020F0502020204030204" pitchFamily="34" charset="0"/>
                <a:ea typeface="Calibri" panose="020F0502020204030204" pitchFamily="34" charset="0"/>
                <a:cs typeface="Times New Roman" panose="02020603050405020304" pitchFamily="18" charset="0"/>
              </a:rPr>
              <a:t>hange policies. </a:t>
            </a:r>
          </a:p>
          <a:p>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Feature 4: </a:t>
            </a:r>
            <a:r>
              <a:rPr lang="en-GB" sz="2000">
                <a:effectLst/>
                <a:latin typeface="Calibri" panose="020F0502020204030204" pitchFamily="34" charset="0"/>
                <a:ea typeface="Calibri" panose="020F0502020204030204" pitchFamily="34" charset="0"/>
                <a:cs typeface="Times New Roman" panose="02020603050405020304" pitchFamily="18" charset="0"/>
              </a:rPr>
              <a:t>Climate Change related activism/protests in the UK. </a:t>
            </a:r>
          </a:p>
        </p:txBody>
      </p:sp>
      <p:sp>
        <p:nvSpPr>
          <p:cNvPr id="6" name="TextBox 5">
            <a:extLst>
              <a:ext uri="{FF2B5EF4-FFF2-40B4-BE49-F238E27FC236}">
                <a16:creationId xmlns:a16="http://schemas.microsoft.com/office/drawing/2014/main" id="{D931282A-6DAE-477A-A252-3AF15F399068}"/>
              </a:ext>
            </a:extLst>
          </p:cNvPr>
          <p:cNvSpPr txBox="1"/>
          <p:nvPr/>
        </p:nvSpPr>
        <p:spPr>
          <a:xfrm>
            <a:off x="219074" y="3749283"/>
            <a:ext cx="11748136" cy="1323439"/>
          </a:xfrm>
          <a:prstGeom prst="rect">
            <a:avLst/>
          </a:prstGeom>
          <a:noFill/>
        </p:spPr>
        <p:txBody>
          <a:bodyPr wrap="square" lIns="91440" tIns="45720" rIns="91440" bIns="45720" rtlCol="0" anchor="t">
            <a:spAutoFit/>
          </a:bodyPr>
          <a:lstStyle/>
          <a:p>
            <a:pPr algn="just"/>
            <a:r>
              <a:rPr lang="en-GB" sz="2000" b="1">
                <a:latin typeface="Calibri"/>
                <a:ea typeface="Calibri" panose="020F0502020204030204" pitchFamily="34" charset="0"/>
                <a:cs typeface="Times New Roman"/>
              </a:rPr>
              <a:t>The i</a:t>
            </a:r>
            <a:r>
              <a:rPr lang="en-GB" sz="2000" b="1">
                <a:effectLst/>
                <a:latin typeface="Calibri"/>
                <a:ea typeface="Calibri" panose="020F0502020204030204" pitchFamily="34" charset="0"/>
                <a:cs typeface="Times New Roman"/>
              </a:rPr>
              <a:t>nteractive document (R Markdown file) can be found in our GIT Repository here as Report.html:</a:t>
            </a:r>
          </a:p>
          <a:p>
            <a:pPr algn="just"/>
            <a:endParaRPr lang="en-GB" sz="2000" b="1">
              <a:latin typeface="Calibri" panose="020F0502020204030204" pitchFamily="34" charset="0"/>
              <a:cs typeface="Times New Roman" panose="02020603050405020304" pitchFamily="18" charset="0"/>
              <a:hlinkClick r:id="rId3" tooltip="https://github.com/luisdibdin/hackathon/"/>
            </a:endParaRPr>
          </a:p>
          <a:p>
            <a:pPr algn="just"/>
            <a:r>
              <a:rPr lang="en-GB" sz="2000" b="0" i="0">
                <a:effectLst/>
                <a:latin typeface="-apple-system"/>
                <a:ea typeface="+mn-lt"/>
                <a:cs typeface="+mn-lt"/>
                <a:hlinkClick r:id="rId4"/>
              </a:rPr>
              <a:t>https://github.com/luisdibdin/hackathon/</a:t>
            </a:r>
            <a:r>
              <a:rPr lang="en-GB" sz="2000">
                <a:latin typeface="-apple-system"/>
                <a:ea typeface="+mn-lt"/>
                <a:cs typeface="+mn-lt"/>
                <a:hlinkClick r:id="rId4"/>
              </a:rPr>
              <a:t>Report.html</a:t>
            </a:r>
          </a:p>
          <a:p>
            <a:pPr algn="just"/>
            <a:endParaRPr lang="en-GB" sz="2000" b="1">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23719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FDB35B-218A-4889-AA2E-2FD0E11D7B8D}"/>
              </a:ext>
            </a:extLst>
          </p:cNvPr>
          <p:cNvSpPr txBox="1"/>
          <p:nvPr/>
        </p:nvSpPr>
        <p:spPr>
          <a:xfrm>
            <a:off x="413159" y="1003393"/>
            <a:ext cx="6499369" cy="3477875"/>
          </a:xfrm>
          <a:prstGeom prst="rect">
            <a:avLst/>
          </a:prstGeom>
          <a:noFill/>
        </p:spPr>
        <p:txBody>
          <a:bodyPr wrap="square" lIns="91440" tIns="45720" rIns="91440" bIns="45720" anchor="t">
            <a:spAutoFit/>
          </a:bodyPr>
          <a:lstStyle/>
          <a:p>
            <a:r>
              <a:rPr lang="en-GB" sz="2000" b="1"/>
              <a:t>Git</a:t>
            </a:r>
          </a:p>
          <a:p>
            <a:pPr marL="342900" indent="-342900">
              <a:buFont typeface="Wingdings" panose="05000000000000000000" pitchFamily="2" charset="2"/>
              <a:buChar char="§"/>
            </a:pPr>
            <a:r>
              <a:rPr lang="en-GB" sz="2000">
                <a:effectLst/>
                <a:latin typeface="Calibri"/>
                <a:ea typeface="Calibri" panose="020F0502020204030204" pitchFamily="34" charset="0"/>
                <a:cs typeface="Times New Roman"/>
              </a:rPr>
              <a:t>Throughout the Hackathon, individuals in the team worked on different aspects of data cleaning, manipulation, and visualisation; therefore, </a:t>
            </a:r>
            <a:r>
              <a:rPr lang="en-GB" sz="2000">
                <a:latin typeface="Calibri"/>
                <a:ea typeface="Calibri" panose="020F0502020204030204" pitchFamily="34" charset="0"/>
                <a:cs typeface="Times New Roman"/>
              </a:rPr>
              <a:t>Git </a:t>
            </a:r>
            <a:r>
              <a:rPr lang="en-GB" sz="2000">
                <a:effectLst/>
                <a:latin typeface="Calibri"/>
                <a:ea typeface="Calibri" panose="020F0502020204030204" pitchFamily="34" charset="0"/>
                <a:cs typeface="Times New Roman"/>
              </a:rPr>
              <a:t>was used as a method of version control.</a:t>
            </a:r>
            <a:r>
              <a:rPr lang="en-GB" sz="2000">
                <a:latin typeface="Calibri"/>
                <a:ea typeface="Calibri" panose="020F0502020204030204" pitchFamily="34" charset="0"/>
                <a:cs typeface="Times New Roman"/>
              </a:rPr>
              <a:t> </a:t>
            </a:r>
            <a:endParaRPr lang="en-GB" sz="2000">
              <a:effectLst/>
              <a:latin typeface="Calibri"/>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a:latin typeface="Calibri"/>
                <a:ea typeface="Calibri" panose="020F0502020204030204" pitchFamily="34" charset="0"/>
                <a:cs typeface="Times New Roman"/>
              </a:rPr>
              <a:t>Git </a:t>
            </a:r>
            <a:r>
              <a:rPr lang="en-GB" sz="2000">
                <a:effectLst/>
                <a:latin typeface="Calibri"/>
                <a:ea typeface="Calibri" panose="020F0502020204030204" pitchFamily="34" charset="0"/>
                <a:cs typeface="Times New Roman"/>
              </a:rPr>
              <a:t>enabled us to store data and python notebooks centrally in a repository, branch off of the original code to allow for individual workflow and development, and to peer review each others work before committing changes.</a:t>
            </a:r>
            <a:r>
              <a:rPr lang="en-GB" sz="2000">
                <a:latin typeface="Calibri"/>
                <a:ea typeface="Calibri" panose="020F0502020204030204" pitchFamily="34" charset="0"/>
                <a:cs typeface="Times New Roman"/>
              </a:rPr>
              <a:t> </a:t>
            </a:r>
            <a:endParaRPr lang="en-GB" sz="2000">
              <a:latin typeface="Calibri"/>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a:effectLst/>
                <a:latin typeface="Calibri"/>
                <a:ea typeface="Calibri" panose="020F0502020204030204" pitchFamily="34" charset="0"/>
                <a:cs typeface="Times New Roman"/>
              </a:rPr>
              <a:t>This meant our work can be shared easily via GitHub.</a:t>
            </a:r>
            <a:r>
              <a:rPr lang="en-GB" sz="2000">
                <a:latin typeface="Calibri"/>
                <a:ea typeface="Calibri" panose="020F0502020204030204" pitchFamily="34" charset="0"/>
                <a:cs typeface="Times New Roman"/>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E7741ACB-0030-4E9D-9BEE-686886DD20E0}"/>
              </a:ext>
            </a:extLst>
          </p:cNvPr>
          <p:cNvSpPr txBox="1"/>
          <p:nvPr/>
        </p:nvSpPr>
        <p:spPr>
          <a:xfrm>
            <a:off x="195044" y="154383"/>
            <a:ext cx="6918820" cy="646331"/>
          </a:xfrm>
          <a:prstGeom prst="rect">
            <a:avLst/>
          </a:prstGeom>
          <a:noFill/>
        </p:spPr>
        <p:txBody>
          <a:bodyPr wrap="square">
            <a:spAutoFit/>
          </a:bodyPr>
          <a:lstStyle/>
          <a:p>
            <a:r>
              <a:rPr lang="en-GB" sz="3600" u="sng">
                <a:solidFill>
                  <a:srgbClr val="000000"/>
                </a:solidFill>
                <a:latin typeface="Calibri" panose="020F0502020204030204" pitchFamily="34" charset="0"/>
                <a:ea typeface="Calibri" panose="020F0502020204030204" pitchFamily="34" charset="0"/>
                <a:cs typeface="Times New Roman" panose="02020603050405020304" pitchFamily="18" charset="0"/>
              </a:rPr>
              <a:t>Sharing Information</a:t>
            </a:r>
            <a:endParaRPr lang="en-GB" sz="360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170" name="Picture 2" descr="See the source image">
            <a:extLst>
              <a:ext uri="{FF2B5EF4-FFF2-40B4-BE49-F238E27FC236}">
                <a16:creationId xmlns:a16="http://schemas.microsoft.com/office/drawing/2014/main" id="{C1A4278D-1470-4354-89CF-56A7D21707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2528" y="1219198"/>
            <a:ext cx="4231781" cy="2380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2533995"/>
      </p:ext>
    </p:extLst>
  </p:cSld>
  <p:clrMapOvr>
    <a:masterClrMapping/>
  </p:clrMapOvr>
</p:sld>
</file>

<file path=ppt/theme/theme1.xml><?xml version="1.0" encoding="utf-8"?>
<a:theme xmlns:a="http://schemas.openxmlformats.org/drawingml/2006/main" name="Default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C259A23C-8562-45EA-915E-24EBEC04E3F5}" vid="{90C6B207-1CB5-4F08-8DEA-1562B3D509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0</TotalTime>
  <Words>1520</Words>
  <Application>Microsoft Office PowerPoint</Application>
  <PresentationFormat>Widescreen</PresentationFormat>
  <Paragraphs>109</Paragraphs>
  <Slides>12</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-apple-system</vt:lpstr>
      <vt:lpstr>Arial</vt:lpstr>
      <vt:lpstr>Calibri</vt:lpstr>
      <vt:lpstr>Calibri Light</vt:lpstr>
      <vt:lpstr>Wingdings</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Jenkins, Claudia</dc:creator>
  <cp:lastModifiedBy>Jenkins, Claudia</cp:lastModifiedBy>
  <cp:revision>1</cp:revision>
  <dcterms:created xsi:type="dcterms:W3CDTF">2022-11-10T12:37:22Z</dcterms:created>
  <dcterms:modified xsi:type="dcterms:W3CDTF">2022-11-10T17:45:33Z</dcterms:modified>
</cp:coreProperties>
</file>

<file path=docProps/thumbnail.jpeg>
</file>